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309" r:id="rId2"/>
    <p:sldId id="313" r:id="rId3"/>
    <p:sldId id="382" r:id="rId4"/>
    <p:sldId id="370" r:id="rId5"/>
    <p:sldId id="371" r:id="rId6"/>
    <p:sldId id="383" r:id="rId7"/>
    <p:sldId id="355" r:id="rId8"/>
    <p:sldId id="372" r:id="rId9"/>
    <p:sldId id="384" r:id="rId10"/>
    <p:sldId id="385" r:id="rId11"/>
    <p:sldId id="386" r:id="rId12"/>
    <p:sldId id="387" r:id="rId13"/>
  </p:sldIdLst>
  <p:sldSz cx="12192000" cy="6858000"/>
  <p:notesSz cx="6858000" cy="9144000"/>
  <p:embeddedFontLst>
    <p:embeddedFont>
      <p:font typeface="Calibri Light" panose="020F0302020204030204" pitchFamily="34" charset="0"/>
      <p:regular r:id="rId15"/>
      <p:italic r:id="rId16"/>
    </p:embeddedFont>
    <p:embeddedFont>
      <p:font typeface="Arial Black" panose="020B0A04020102020204" pitchFamily="34" charset="0"/>
      <p:bold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4D68"/>
    <a:srgbClr val="DCE4F0"/>
    <a:srgbClr val="A6B9D8"/>
    <a:srgbClr val="F4D404"/>
    <a:srgbClr val="AC5C9C"/>
    <a:srgbClr val="FCFC9C"/>
    <a:srgbClr val="841C2C"/>
    <a:srgbClr val="EC9C04"/>
    <a:srgbClr val="046C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42" autoAdjust="0"/>
    <p:restoredTop sz="95380" autoAdjust="0"/>
  </p:normalViewPr>
  <p:slideViewPr>
    <p:cSldViewPr snapToGrid="0">
      <p:cViewPr varScale="1">
        <p:scale>
          <a:sx n="107" d="100"/>
          <a:sy n="107" d="100"/>
        </p:scale>
        <p:origin x="504" y="102"/>
      </p:cViewPr>
      <p:guideLst>
        <p:guide orient="horz" pos="22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75D20-CD4C-49DF-807F-CC2BC1B95DFE}" type="datetimeFigureOut">
              <a:rPr lang="x-none" smtClean="0"/>
              <a:t>24.05.2022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F2DBD-7CAE-49C9-8E50-B4F5AEAF96D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8506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2" name="Google Shape;1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09197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262251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11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7062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71375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0163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0348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92473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16489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30426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0163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0163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73530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047518-D355-4F7A-A2B9-51FCBA674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70789AB-250F-471C-8483-ED3F0CA6C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76B0AFF-DC10-4A5D-8816-4B31F9F28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F49D8AE-DE2E-42FF-87FA-5DA952582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990AD91-ABA3-4214-84C7-3C26221F1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89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E928232-B3B4-4934-9E57-8C57DB4C086A}"/>
              </a:ext>
            </a:extLst>
          </p:cNvPr>
          <p:cNvGrpSpPr/>
          <p:nvPr userDrawn="1"/>
        </p:nvGrpSpPr>
        <p:grpSpPr>
          <a:xfrm>
            <a:off x="8717280" y="5969172"/>
            <a:ext cx="3523488" cy="920860"/>
            <a:chOff x="4194048" y="4547616"/>
            <a:chExt cx="3523488" cy="920860"/>
          </a:xfrm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xmlns="" id="{1404DFEF-7C4D-4C14-B848-A006668917C6}"/>
                </a:ext>
              </a:extLst>
            </p:cNvPr>
            <p:cNvSpPr/>
            <p:nvPr/>
          </p:nvSpPr>
          <p:spPr>
            <a:xfrm>
              <a:off x="4194048" y="4547616"/>
              <a:ext cx="3523488" cy="920860"/>
            </a:xfrm>
            <a:custGeom>
              <a:avLst/>
              <a:gdLst>
                <a:gd name="connsiteX0" fmla="*/ 12192 w 3523488"/>
                <a:gd name="connsiteY0" fmla="*/ 585216 h 877824"/>
                <a:gd name="connsiteX1" fmla="*/ 670560 w 3523488"/>
                <a:gd name="connsiteY1" fmla="*/ 573024 h 877824"/>
                <a:gd name="connsiteX2" fmla="*/ 658368 w 3523488"/>
                <a:gd name="connsiteY2" fmla="*/ 316992 h 877824"/>
                <a:gd name="connsiteX3" fmla="*/ 1341120 w 3523488"/>
                <a:gd name="connsiteY3" fmla="*/ 304800 h 877824"/>
                <a:gd name="connsiteX4" fmla="*/ 1341120 w 3523488"/>
                <a:gd name="connsiteY4" fmla="*/ 0 h 877824"/>
                <a:gd name="connsiteX5" fmla="*/ 3523488 w 3523488"/>
                <a:gd name="connsiteY5" fmla="*/ 0 h 877824"/>
                <a:gd name="connsiteX6" fmla="*/ 3511296 w 3523488"/>
                <a:gd name="connsiteY6" fmla="*/ 877824 h 877824"/>
                <a:gd name="connsiteX7" fmla="*/ 3511296 w 3523488"/>
                <a:gd name="connsiteY7" fmla="*/ 853440 h 877824"/>
                <a:gd name="connsiteX8" fmla="*/ 0 w 3523488"/>
                <a:gd name="connsiteY8" fmla="*/ 865632 h 877824"/>
                <a:gd name="connsiteX9" fmla="*/ 12192 w 3523488"/>
                <a:gd name="connsiteY9" fmla="*/ 585216 h 877824"/>
                <a:gd name="connsiteX0" fmla="*/ 12192 w 3535680"/>
                <a:gd name="connsiteY0" fmla="*/ 585216 h 940615"/>
                <a:gd name="connsiteX1" fmla="*/ 670560 w 3535680"/>
                <a:gd name="connsiteY1" fmla="*/ 573024 h 940615"/>
                <a:gd name="connsiteX2" fmla="*/ 658368 w 3535680"/>
                <a:gd name="connsiteY2" fmla="*/ 316992 h 940615"/>
                <a:gd name="connsiteX3" fmla="*/ 1341120 w 3535680"/>
                <a:gd name="connsiteY3" fmla="*/ 304800 h 940615"/>
                <a:gd name="connsiteX4" fmla="*/ 1341120 w 3535680"/>
                <a:gd name="connsiteY4" fmla="*/ 0 h 940615"/>
                <a:gd name="connsiteX5" fmla="*/ 3523488 w 3535680"/>
                <a:gd name="connsiteY5" fmla="*/ 0 h 940615"/>
                <a:gd name="connsiteX6" fmla="*/ 3511296 w 3535680"/>
                <a:gd name="connsiteY6" fmla="*/ 877824 h 940615"/>
                <a:gd name="connsiteX7" fmla="*/ 3535680 w 3535680"/>
                <a:gd name="connsiteY7" fmla="*/ 940615 h 940615"/>
                <a:gd name="connsiteX8" fmla="*/ 0 w 3535680"/>
                <a:gd name="connsiteY8" fmla="*/ 865632 h 940615"/>
                <a:gd name="connsiteX9" fmla="*/ 12192 w 3535680"/>
                <a:gd name="connsiteY9" fmla="*/ 585216 h 940615"/>
                <a:gd name="connsiteX0" fmla="*/ 0 w 3523488"/>
                <a:gd name="connsiteY0" fmla="*/ 585216 h 965261"/>
                <a:gd name="connsiteX1" fmla="*/ 658368 w 3523488"/>
                <a:gd name="connsiteY1" fmla="*/ 573024 h 965261"/>
                <a:gd name="connsiteX2" fmla="*/ 646176 w 3523488"/>
                <a:gd name="connsiteY2" fmla="*/ 316992 h 965261"/>
                <a:gd name="connsiteX3" fmla="*/ 1328928 w 3523488"/>
                <a:gd name="connsiteY3" fmla="*/ 304800 h 965261"/>
                <a:gd name="connsiteX4" fmla="*/ 1328928 w 3523488"/>
                <a:gd name="connsiteY4" fmla="*/ 0 h 965261"/>
                <a:gd name="connsiteX5" fmla="*/ 3511296 w 3523488"/>
                <a:gd name="connsiteY5" fmla="*/ 0 h 965261"/>
                <a:gd name="connsiteX6" fmla="*/ 3499104 w 3523488"/>
                <a:gd name="connsiteY6" fmla="*/ 877824 h 965261"/>
                <a:gd name="connsiteX7" fmla="*/ 3523488 w 3523488"/>
                <a:gd name="connsiteY7" fmla="*/ 940615 h 965261"/>
                <a:gd name="connsiteX8" fmla="*/ 0 w 3523488"/>
                <a:gd name="connsiteY8" fmla="*/ 965261 h 965261"/>
                <a:gd name="connsiteX9" fmla="*/ 0 w 3523488"/>
                <a:gd name="connsiteY9" fmla="*/ 585216 h 965261"/>
                <a:gd name="connsiteX0" fmla="*/ 0 w 3523488"/>
                <a:gd name="connsiteY0" fmla="*/ 585216 h 940615"/>
                <a:gd name="connsiteX1" fmla="*/ 658368 w 3523488"/>
                <a:gd name="connsiteY1" fmla="*/ 573024 h 940615"/>
                <a:gd name="connsiteX2" fmla="*/ 646176 w 3523488"/>
                <a:gd name="connsiteY2" fmla="*/ 316992 h 940615"/>
                <a:gd name="connsiteX3" fmla="*/ 1328928 w 3523488"/>
                <a:gd name="connsiteY3" fmla="*/ 304800 h 940615"/>
                <a:gd name="connsiteX4" fmla="*/ 1328928 w 3523488"/>
                <a:gd name="connsiteY4" fmla="*/ 0 h 940615"/>
                <a:gd name="connsiteX5" fmla="*/ 3511296 w 3523488"/>
                <a:gd name="connsiteY5" fmla="*/ 0 h 940615"/>
                <a:gd name="connsiteX6" fmla="*/ 3499104 w 3523488"/>
                <a:gd name="connsiteY6" fmla="*/ 877824 h 940615"/>
                <a:gd name="connsiteX7" fmla="*/ 3523488 w 3523488"/>
                <a:gd name="connsiteY7" fmla="*/ 940615 h 940615"/>
                <a:gd name="connsiteX8" fmla="*/ 12192 w 3523488"/>
                <a:gd name="connsiteY8" fmla="*/ 940354 h 940615"/>
                <a:gd name="connsiteX9" fmla="*/ 0 w 3523488"/>
                <a:gd name="connsiteY9" fmla="*/ 585216 h 94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3488" h="940615">
                  <a:moveTo>
                    <a:pt x="0" y="585216"/>
                  </a:moveTo>
                  <a:lnTo>
                    <a:pt x="658368" y="573024"/>
                  </a:lnTo>
                  <a:lnTo>
                    <a:pt x="646176" y="316992"/>
                  </a:lnTo>
                  <a:lnTo>
                    <a:pt x="1328928" y="304800"/>
                  </a:lnTo>
                  <a:lnTo>
                    <a:pt x="1328928" y="0"/>
                  </a:lnTo>
                  <a:lnTo>
                    <a:pt x="3511296" y="0"/>
                  </a:lnTo>
                  <a:lnTo>
                    <a:pt x="3499104" y="877824"/>
                  </a:lnTo>
                  <a:lnTo>
                    <a:pt x="3523488" y="940615"/>
                  </a:lnTo>
                  <a:lnTo>
                    <a:pt x="12192" y="940354"/>
                  </a:lnTo>
                  <a:lnTo>
                    <a:pt x="0" y="585216"/>
                  </a:lnTo>
                  <a:close/>
                </a:path>
              </a:pathLst>
            </a:custGeom>
            <a:gradFill>
              <a:gsLst>
                <a:gs pos="0">
                  <a:srgbClr val="DDFFF0"/>
                </a:gs>
                <a:gs pos="100000">
                  <a:srgbClr val="63F3A4"/>
                </a:gs>
              </a:gsLst>
              <a:lin ang="18900000" scaled="1"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B3B43E56-7F69-4F5F-82D8-691AA22D44FE}"/>
                </a:ext>
              </a:extLst>
            </p:cNvPr>
            <p:cNvSpPr/>
            <p:nvPr/>
          </p:nvSpPr>
          <p:spPr>
            <a:xfrm>
              <a:off x="4194791" y="5129336"/>
              <a:ext cx="3492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/>
                <a:t>ШАГ 1. «МЫ УЗНАЁМ»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97DF1628-634A-43F9-A47E-CCB70A6015B4}"/>
                </a:ext>
              </a:extLst>
            </p:cNvPr>
            <p:cNvSpPr/>
            <p:nvPr/>
          </p:nvSpPr>
          <p:spPr>
            <a:xfrm>
              <a:off x="4842791" y="4849590"/>
              <a:ext cx="2844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r>
                <a:rPr lang="ru-RU" sz="1400" dirty="0">
                  <a:sym typeface="Calibri"/>
                </a:rPr>
                <a:t>  ШАГ 2. «МЫ РАЗМЫШЛЯЕМ»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3F180BA5-A3EB-416B-9A6D-0E4A06D797A5}"/>
                </a:ext>
              </a:extLst>
            </p:cNvPr>
            <p:cNvSpPr/>
            <p:nvPr/>
          </p:nvSpPr>
          <p:spPr>
            <a:xfrm>
              <a:off x="5517209" y="4565717"/>
              <a:ext cx="2169582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>
                <a:lnSpc>
                  <a:spcPct val="90000"/>
                </a:lnSpc>
              </a:pPr>
              <a:r>
                <a:rPr lang="ru-RU" sz="1400" dirty="0">
                  <a:sym typeface="Calibri"/>
                </a:rPr>
                <a:t>ШАГ 3. «МЫ ДЕЙСТВУЕМ» </a:t>
              </a:r>
            </a:p>
          </p:txBody>
        </p:sp>
      </p:grp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57367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xmlns="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xmlns="" id="{CE7BF3DB-89D6-42D4-948F-08BA5EA4E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05299" y="922313"/>
            <a:ext cx="10181402" cy="3354558"/>
          </a:xfrm>
        </p:spPr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xmlns="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202B80F7-76B5-4FA0-B781-4C35CD52F02A}"/>
              </a:ext>
            </a:extLst>
          </p:cNvPr>
          <p:cNvSpPr/>
          <p:nvPr userDrawn="1"/>
        </p:nvSpPr>
        <p:spPr>
          <a:xfrm>
            <a:off x="6725363" y="188391"/>
            <a:ext cx="457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проект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xmlns="" id="{006997AA-2D22-4AD6-92AE-556F6B824431}"/>
              </a:ext>
            </a:extLst>
          </p:cNvPr>
          <p:cNvSpPr txBox="1">
            <a:spLocks/>
          </p:cNvSpPr>
          <p:nvPr userDrawn="1"/>
        </p:nvSpPr>
        <p:spPr>
          <a:xfrm>
            <a:off x="931638" y="6333457"/>
            <a:ext cx="10181402" cy="3118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Информация предоставлена Белорусским телеграфных агентством БЕЛТА (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</a:rPr>
              <a:t>www.belta.by</a:t>
            </a:r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xmlns="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5271" y="133632"/>
            <a:ext cx="791812" cy="89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50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90176" y="6520296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xmlns="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xmlns="" id="{CE7BF3DB-89D6-42D4-948F-08BA5EA4E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05299" y="922313"/>
            <a:ext cx="10181402" cy="3354558"/>
          </a:xfrm>
        </p:spPr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xmlns="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202B80F7-76B5-4FA0-B781-4C35CD52F02A}"/>
              </a:ext>
            </a:extLst>
          </p:cNvPr>
          <p:cNvSpPr/>
          <p:nvPr userDrawn="1"/>
        </p:nvSpPr>
        <p:spPr>
          <a:xfrm>
            <a:off x="6806960" y="90820"/>
            <a:ext cx="457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проект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xmlns="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5271" y="133632"/>
            <a:ext cx="791812" cy="898189"/>
          </a:xfrm>
          <a:prstGeom prst="rect">
            <a:avLst/>
          </a:prstGeom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xmlns="" id="{0CEDD956-B3AF-4AC1-AA44-1EE5E8FC38C0}"/>
              </a:ext>
            </a:extLst>
          </p:cNvPr>
          <p:cNvGrpSpPr/>
          <p:nvPr userDrawn="1"/>
        </p:nvGrpSpPr>
        <p:grpSpPr>
          <a:xfrm>
            <a:off x="9904918" y="601679"/>
            <a:ext cx="1481950" cy="484901"/>
            <a:chOff x="9757074" y="699511"/>
            <a:chExt cx="1481950" cy="484901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xmlns="" id="{A7C09769-487C-4A3E-AFF7-1073DA4BD4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57074" y="926818"/>
              <a:ext cx="1481950" cy="257594"/>
            </a:xfrm>
            <a:prstGeom prst="rect">
              <a:avLst/>
            </a:prstGeom>
            <a:effectLst/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xmlns="" id="{2E320D15-8BC8-4F46-B7CF-69BDA9BC15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80517" y="699511"/>
              <a:ext cx="1068715" cy="257594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697331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DF0D46-03FB-40DE-9262-954572022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A9C33C8-EA0A-4C0F-A79D-091E9FF921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F17D898-6351-409F-99D2-0E42B9690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02DFE41-A51D-4BB7-B281-CD9E262BE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16C2A6A-C8B6-4800-8000-B2A208D0B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5731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6E0EB2AE-2EEA-4E02-B241-E88905DA6B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796CE4D-58BB-46AA-821D-EB24EE87AA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A53E276-7AA4-4887-A5AF-B5B9B4A00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01CD4F-65EF-4EC3-842D-882CE1B4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1E9E4F5-F40C-4647-BA33-6E0ED60D9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22263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F5CA8F-E289-447F-82FE-671821ED6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ED0DF2D-62C9-4277-AC2F-DED10ADB2D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0D75228-09B7-4FD0-B1D8-F363090C9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2A2DA92-A504-4FEA-B07C-34893624E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06F0FA9-C6A0-45D5-821C-81B894FB7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63379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16B423-4918-417B-913F-88C70FDA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3206230-C331-4D82-81D4-FAD019CC73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8906615-50B8-4DA3-AE0A-C0C3079A1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F725EAF-B987-4940-9C8B-04A07862A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7F1442F-B94A-471D-B387-0BF207CD7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3986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500D54-07F0-4C68-BFC8-CF856EADE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01760AF-7165-466E-931B-63286E5233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DA142AE-88EB-4199-9704-74B4041F7C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F4F6BEB-9013-44F0-8A77-4293CEE6D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964689B-C38F-44E7-A176-9A8E849A7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26851F2-7506-484E-8A37-FA3F3DE58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59811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35D107-6492-49BC-B93E-DF7471344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1EC13D6-0260-46C0-BDD3-FBA082102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96D720C-08BB-4794-882A-A680B489A9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910B746-D231-415C-A88B-A337813067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C3C7C03-BE96-4706-9EE2-5CA7A958DB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C6A467F1-77EF-416D-932B-7A0B57E95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474A35B-8A85-4371-B83C-D4669982D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6ED622F-4A53-410B-9E91-4D6C00A99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6069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487A0D-541F-44CB-8CDB-EE6D3FBB5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C593C35-ECAA-437E-9DC4-76CA89C83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47332C6-8E79-4D4A-9BFF-77E95E69A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EAB0008-1D37-41F9-9DB3-9E2637ED7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15324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255487D-E4AD-404C-BC2E-00BAD54C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7FEDFAD-7591-4066-9F72-8128902AA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E7CE97B-79B1-48E5-A359-DB7955FA8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4304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902376-3488-452E-9CE3-6E885A108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507AEB9-7AE0-41E7-9A03-5EB945056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BA4C6C2-DD05-447D-8493-FE12A77FD4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40E10D8-55D2-4167-9233-3E7D2E2D2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BB21939-2ACA-47BA-9FEB-0104455EA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59105F2-0D9D-4351-9E97-340C32AD1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27147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A91A64-10B8-4213-8047-2B52AE9C0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A1BFC4F-568D-499A-8E85-674AFEA909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76C2A26-D88C-4EA8-8187-59DB3225A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23A2D8-D0F5-4410-8A10-F2F495D27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91E348B-24C3-40EE-B460-2BD67BC1A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67727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8D1E64-47B9-49BC-B4A7-1E6209D60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530FD6A-FFAD-433C-B81E-42522D809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85CC359-AAF4-47CB-B2D1-B50CC5D6D7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E6E64B2-9F54-4009-95AF-3103825049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D5FAD2-012F-4C6D-A9D4-8F7EB3638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3205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1" r:id="rId10"/>
    <p:sldLayoutId id="2147483662" r:id="rId11"/>
    <p:sldLayoutId id="2147483658" r:id="rId12"/>
    <p:sldLayoutId id="214748365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5.png"/><Relationship Id="rId4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13" Type="http://schemas.microsoft.com/office/2007/relationships/hdphoto" Target="../media/hdphoto26.wdp"/><Relationship Id="rId18" Type="http://schemas.openxmlformats.org/officeDocument/2006/relationships/image" Target="../media/image40.pn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12" Type="http://schemas.openxmlformats.org/officeDocument/2006/relationships/image" Target="../media/image37.png"/><Relationship Id="rId17" Type="http://schemas.microsoft.com/office/2007/relationships/hdphoto" Target="../media/hdphoto28.wdp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6" Type="http://schemas.microsoft.com/office/2007/relationships/hdphoto" Target="../media/hdphoto23.wdp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5" Type="http://schemas.microsoft.com/office/2007/relationships/hdphoto" Target="../media/hdphoto27.wdp"/><Relationship Id="rId10" Type="http://schemas.microsoft.com/office/2007/relationships/hdphoto" Target="../media/hdphoto25.wdp"/><Relationship Id="rId19" Type="http://schemas.microsoft.com/office/2007/relationships/hdphoto" Target="../media/hdphoto29.wdp"/><Relationship Id="rId4" Type="http://schemas.microsoft.com/office/2007/relationships/hdphoto" Target="../media/hdphoto22.wdp"/><Relationship Id="rId9" Type="http://schemas.openxmlformats.org/officeDocument/2006/relationships/image" Target="../media/image35.png"/><Relationship Id="rId1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1.png"/><Relationship Id="rId7" Type="http://schemas.microsoft.com/office/2007/relationships/hdphoto" Target="../media/hdphoto31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2.png"/><Relationship Id="rId5" Type="http://schemas.openxmlformats.org/officeDocument/2006/relationships/slide" Target="slide12.xml"/><Relationship Id="rId4" Type="http://schemas.microsoft.com/office/2007/relationships/hdphoto" Target="../media/hdphoto30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31.wdp"/><Relationship Id="rId5" Type="http://schemas.openxmlformats.org/officeDocument/2006/relationships/image" Target="../media/image42.png"/><Relationship Id="rId10" Type="http://schemas.openxmlformats.org/officeDocument/2006/relationships/slide" Target="slide11.xml"/><Relationship Id="rId4" Type="http://schemas.microsoft.com/office/2007/relationships/hdphoto" Target="../media/hdphoto30.wdp"/><Relationship Id="rId9" Type="http://schemas.microsoft.com/office/2007/relationships/hdphoto" Target="../media/hdphoto3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hyperlink" Target="https://youtu.be/l9Lp3hCi45w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microsoft.com/office/2007/relationships/hdphoto" Target="../media/hdphoto6.wdp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slide" Target="slide2.xml"/><Relationship Id="rId3" Type="http://schemas.openxmlformats.org/officeDocument/2006/relationships/image" Target="../media/image6.png"/><Relationship Id="rId7" Type="http://schemas.openxmlformats.org/officeDocument/2006/relationships/hyperlink" Target="https://youtu.be/l9Lp3hCi45w" TargetMode="External"/><Relationship Id="rId12" Type="http://schemas.microsoft.com/office/2007/relationships/hdphoto" Target="../media/hdphoto7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microsoft.com/office/2007/relationships/hdphoto" Target="../media/hdphoto6.wdp"/><Relationship Id="rId9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9.wdp"/><Relationship Id="rId5" Type="http://schemas.openxmlformats.org/officeDocument/2006/relationships/image" Target="../media/image13.png"/><Relationship Id="rId10" Type="http://schemas.openxmlformats.org/officeDocument/2006/relationships/image" Target="../media/image14.png"/><Relationship Id="rId4" Type="http://schemas.microsoft.com/office/2007/relationships/hdphoto" Target="../media/hdphoto8.wdp"/><Relationship Id="rId9" Type="http://schemas.openxmlformats.org/officeDocument/2006/relationships/hyperlink" Target="https://drive.google.com/file/d/1th8jZE24rPcTqjdMRyOzzFOho_Jx4mP3/view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6.xml"/><Relationship Id="rId5" Type="http://schemas.openxmlformats.org/officeDocument/2006/relationships/image" Target="../media/image8.png"/><Relationship Id="rId4" Type="http://schemas.microsoft.com/office/2007/relationships/hdphoto" Target="../media/hdphoto10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7.xml"/><Relationship Id="rId11" Type="http://schemas.openxmlformats.org/officeDocument/2006/relationships/slide" Target="slide5.xml"/><Relationship Id="rId5" Type="http://schemas.openxmlformats.org/officeDocument/2006/relationships/image" Target="../media/image8.png"/><Relationship Id="rId10" Type="http://schemas.microsoft.com/office/2007/relationships/hdphoto" Target="../media/hdphoto12.wdp"/><Relationship Id="rId4" Type="http://schemas.microsoft.com/office/2007/relationships/hdphoto" Target="../media/hdphoto10.wdp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12" Type="http://schemas.microsoft.com/office/2007/relationships/hdphoto" Target="../media/hdphoto16.wdp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6" Type="http://schemas.microsoft.com/office/2007/relationships/hdphoto" Target="../media/hdphoto13.wdp"/><Relationship Id="rId11" Type="http://schemas.openxmlformats.org/officeDocument/2006/relationships/image" Target="../media/image21.png"/><Relationship Id="rId5" Type="http://schemas.openxmlformats.org/officeDocument/2006/relationships/image" Target="../media/image18.png"/><Relationship Id="rId15" Type="http://schemas.openxmlformats.org/officeDocument/2006/relationships/hyperlink" Target="https://drive.google.com/file/d/1L-R2a6Lec3LLm7_cmg15ZYOTXwvPQdO2/view" TargetMode="External"/><Relationship Id="rId10" Type="http://schemas.microsoft.com/office/2007/relationships/hdphoto" Target="../media/hdphoto15.wdp"/><Relationship Id="rId4" Type="http://schemas.openxmlformats.org/officeDocument/2006/relationships/image" Target="../media/image8.png"/><Relationship Id="rId9" Type="http://schemas.openxmlformats.org/officeDocument/2006/relationships/image" Target="../media/image20.png"/><Relationship Id="rId14" Type="http://schemas.microsoft.com/office/2007/relationships/hdphoto" Target="../media/hdphoto17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png"/><Relationship Id="rId7" Type="http://schemas.openxmlformats.org/officeDocument/2006/relationships/image" Target="../media/image27.jpeg"/><Relationship Id="rId12" Type="http://schemas.microsoft.com/office/2007/relationships/hdphoto" Target="../media/hdphoto20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jpg"/><Relationship Id="rId10" Type="http://schemas.microsoft.com/office/2007/relationships/hdphoto" Target="../media/hdphoto19.wdp"/><Relationship Id="rId4" Type="http://schemas.microsoft.com/office/2007/relationships/hdphoto" Target="../media/hdphoto18.wdp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2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5"/>
          <p:cNvSpPr txBox="1">
            <a:spLocks noGrp="1"/>
          </p:cNvSpPr>
          <p:nvPr>
            <p:ph type="ctrTitle"/>
          </p:nvPr>
        </p:nvSpPr>
        <p:spPr>
          <a:xfrm>
            <a:off x="4351561" y="153733"/>
            <a:ext cx="7760971" cy="1793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sz="48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ПРОЕКТ </a:t>
            </a:r>
            <a:br>
              <a:rPr lang="ru-RU" sz="48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sz="4800" b="1" dirty="0">
              <a:solidFill>
                <a:srgbClr val="00955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5"/>
          <p:cNvSpPr txBox="1"/>
          <p:nvPr/>
        </p:nvSpPr>
        <p:spPr>
          <a:xfrm>
            <a:off x="108858" y="6412148"/>
            <a:ext cx="12192000" cy="29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Calibri"/>
                <a:ea typeface="Calibri"/>
                <a:cs typeface="Calibri"/>
                <a:sym typeface="Calibri"/>
              </a:rPr>
              <a:t>Май</a:t>
            </a:r>
            <a:r>
              <a:rPr lang="ru-RU" sz="2000" i="0" u="none" strike="noStrike" cap="none" dirty="0">
                <a:latin typeface="Calibri"/>
                <a:ea typeface="Calibri"/>
                <a:cs typeface="Calibri"/>
                <a:sym typeface="Calibri"/>
              </a:rPr>
              <a:t>, 2022 г</a:t>
            </a:r>
            <a:r>
              <a:rPr lang="ru-RU" sz="2000" dirty="0">
                <a:latin typeface="Calibri"/>
                <a:ea typeface="Calibri"/>
                <a:cs typeface="Calibri"/>
                <a:sym typeface="Calibri"/>
              </a:rPr>
              <a:t>од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E8A43DB-0F94-4D29-9961-3C25039C203F}"/>
              </a:ext>
            </a:extLst>
          </p:cNvPr>
          <p:cNvSpPr/>
          <p:nvPr/>
        </p:nvSpPr>
        <p:spPr>
          <a:xfrm>
            <a:off x="4479412" y="1915496"/>
            <a:ext cx="7505267" cy="64451"/>
          </a:xfrm>
          <a:prstGeom prst="rect">
            <a:avLst/>
          </a:prstGeom>
          <a:gradFill flip="none" rotWithShape="1">
            <a:gsLst>
              <a:gs pos="0">
                <a:srgbClr val="FFCC00"/>
              </a:gs>
              <a:gs pos="60000">
                <a:srgbClr val="09763A"/>
              </a:gs>
              <a:gs pos="100000">
                <a:srgbClr val="D01A1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Рисунок 2" descr="Изображение выглядит как рулетка, объект&#10;&#10;Описание создано автоматически">
            <a:extLst>
              <a:ext uri="{FF2B5EF4-FFF2-40B4-BE49-F238E27FC236}">
                <a16:creationId xmlns:a16="http://schemas.microsoft.com/office/drawing/2014/main" xmlns="" id="{F56D3285-C1C2-430D-A8C5-CAF03C68FB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11" y="1494696"/>
            <a:ext cx="3782558" cy="4246086"/>
          </a:xfrm>
          <a:prstGeom prst="rect">
            <a:avLst/>
          </a:prstGeom>
        </p:spPr>
      </p:pic>
      <p:sp>
        <p:nvSpPr>
          <p:cNvPr id="13" name="Google Shape;194;p25">
            <a:extLst>
              <a:ext uri="{FF2B5EF4-FFF2-40B4-BE49-F238E27FC236}">
                <a16:creationId xmlns:a16="http://schemas.microsoft.com/office/drawing/2014/main" xmlns="" id="{FB16588C-22D3-4019-97F0-0F3B867A94A1}"/>
              </a:ext>
            </a:extLst>
          </p:cNvPr>
          <p:cNvSpPr txBox="1">
            <a:spLocks/>
          </p:cNvSpPr>
          <p:nvPr/>
        </p:nvSpPr>
        <p:spPr>
          <a:xfrm>
            <a:off x="4479412" y="3709485"/>
            <a:ext cx="7525520" cy="170466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sz="3800" b="1" dirty="0">
                <a:latin typeface="Arial Black" panose="020B0A04020102020204" pitchFamily="34" charset="0"/>
                <a:ea typeface="Arial"/>
                <a:cs typeface="Arial"/>
                <a:sym typeface="Arial"/>
              </a:rPr>
              <a:t>Гордость за Беларусь. Произведено белорусами</a:t>
            </a:r>
            <a:r>
              <a:rPr lang="ru-RU" sz="4000" b="1" dirty="0">
                <a:latin typeface="Arial Black" panose="020B0A04020102020204" pitchFamily="34" charset="0"/>
                <a:ea typeface="Arial"/>
                <a:cs typeface="Arial"/>
                <a:sym typeface="Arial"/>
              </a:rPr>
              <a:t/>
            </a:r>
            <a:br>
              <a:rPr lang="ru-RU" sz="4000" b="1" dirty="0">
                <a:latin typeface="Arial Black" panose="020B0A04020102020204" pitchFamily="34" charset="0"/>
                <a:ea typeface="Arial"/>
                <a:cs typeface="Arial"/>
                <a:sym typeface="Arial"/>
              </a:rPr>
            </a:br>
            <a:r>
              <a:rPr lang="ru-RU" sz="2600" b="1" dirty="0"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ru-RU" sz="2400" b="1" dirty="0">
                <a:latin typeface="Arial"/>
                <a:ea typeface="Arial"/>
                <a:cs typeface="Arial"/>
                <a:sym typeface="Arial"/>
              </a:rPr>
              <a:t>о развитии пищевой промышленности)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1B727DA-8BDA-41A2-AF77-936FD3ACE3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35523" y="2077822"/>
            <a:ext cx="7106072" cy="72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85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10</a:t>
            </a:fld>
            <a:endParaRPr lang="x-none" dirty="0"/>
          </a:p>
        </p:txBody>
      </p: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xmlns="" id="{492A27E2-924F-47A4-870C-1BF2F554D002}"/>
              </a:ext>
            </a:extLst>
          </p:cNvPr>
          <p:cNvCxnSpPr>
            <a:cxnSpLocks/>
          </p:cNvCxnSpPr>
          <p:nvPr/>
        </p:nvCxnSpPr>
        <p:spPr>
          <a:xfrm>
            <a:off x="455202" y="0"/>
            <a:ext cx="5173" cy="155916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AutoShape 4" descr="https://www.sb.by/upload/iblock/2a9/2a916a691c53465b61ed402eded643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e-BY"/>
          </a:p>
        </p:txBody>
      </p:sp>
      <p:sp>
        <p:nvSpPr>
          <p:cNvPr id="20" name="Заголовок 9">
            <a:extLst>
              <a:ext uri="{FF2B5EF4-FFF2-40B4-BE49-F238E27FC236}">
                <a16:creationId xmlns:a16="http://schemas.microsoft.com/office/drawing/2014/main" xmlns="" id="{B30B2160-775C-49A8-9EBD-3BFD3FD862DF}"/>
              </a:ext>
            </a:extLst>
          </p:cNvPr>
          <p:cNvSpPr txBox="1">
            <a:spLocks/>
          </p:cNvSpPr>
          <p:nvPr/>
        </p:nvSpPr>
        <p:spPr>
          <a:xfrm>
            <a:off x="455202" y="568610"/>
            <a:ext cx="9543822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0B050"/>
                </a:solidFill>
                <a:latin typeface="+mn-lt"/>
              </a:rPr>
              <a:t>Качественная продукция, рациональное питание — </a:t>
            </a:r>
            <a:br>
              <a:rPr lang="ru-RU" sz="2800" b="1" dirty="0">
                <a:solidFill>
                  <a:srgbClr val="00B050"/>
                </a:solidFill>
                <a:latin typeface="+mn-lt"/>
              </a:rPr>
            </a:br>
            <a:r>
              <a:rPr lang="ru-RU" sz="2800" b="1" dirty="0">
                <a:solidFill>
                  <a:srgbClr val="00B050"/>
                </a:solidFill>
                <a:latin typeface="+mn-lt"/>
              </a:rPr>
              <a:t>залог здоровья нации, благополучия в стране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D978FBD8-F7DC-4D52-A90C-6D49C5617229}"/>
              </a:ext>
            </a:extLst>
          </p:cNvPr>
          <p:cNvSpPr/>
          <p:nvPr/>
        </p:nvSpPr>
        <p:spPr>
          <a:xfrm>
            <a:off x="2965938" y="2072596"/>
            <a:ext cx="3036277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dirty="0"/>
              <a:t>Белорусские производители обеспечивают более 70% потребностей внутреннего рынка детского питания.</a:t>
            </a:r>
          </a:p>
          <a:p>
            <a:pPr algn="just">
              <a:spcAft>
                <a:spcPts val="600"/>
              </a:spcAft>
            </a:pPr>
            <a:endParaRPr lang="ru-RU" dirty="0"/>
          </a:p>
        </p:txBody>
      </p:sp>
      <p:pic>
        <p:nvPicPr>
          <p:cNvPr id="1028" name="Picture 4" descr="Что умеет делать ребенок в 3 месяца?">
            <a:extLst>
              <a:ext uri="{FF2B5EF4-FFF2-40B4-BE49-F238E27FC236}">
                <a16:creationId xmlns:a16="http://schemas.microsoft.com/office/drawing/2014/main" xmlns="" id="{7F008F3A-97C1-43D6-AC83-EEAC929886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02" y="1629751"/>
            <a:ext cx="2409825" cy="180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D168E974-E46D-4E44-BD56-71533EAA6F4F}"/>
              </a:ext>
            </a:extLst>
          </p:cNvPr>
          <p:cNvSpPr/>
          <p:nvPr/>
        </p:nvSpPr>
        <p:spPr>
          <a:xfrm>
            <a:off x="7848905" y="1433717"/>
            <a:ext cx="40937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ОАО </a:t>
            </a:r>
            <a:r>
              <a:rPr lang="ru-RU" b="1" dirty="0"/>
              <a:t>«</a:t>
            </a:r>
            <a:r>
              <a:rPr lang="ru-RU" b="1" dirty="0" err="1"/>
              <a:t>Беллакт</a:t>
            </a:r>
            <a:r>
              <a:rPr lang="ru-RU" b="1" dirty="0"/>
              <a:t>» </a:t>
            </a:r>
            <a:r>
              <a:rPr lang="ru-RU" dirty="0"/>
              <a:t>(г. Волковыск) - единственный в стране производитель сухого детского питания; имеет в ассортименте полную линейку для питания детей с рождения и старше.</a:t>
            </a:r>
            <a:endParaRPr lang="be-BY" dirty="0"/>
          </a:p>
        </p:txBody>
      </p:sp>
      <p:pic>
        <p:nvPicPr>
          <p:cNvPr id="1030" name="Picture 6" descr="Беллакт — Каталог товаров бренда — Купить Беллакт на Яндекс.Маркете">
            <a:extLst>
              <a:ext uri="{FF2B5EF4-FFF2-40B4-BE49-F238E27FC236}">
                <a16:creationId xmlns:a16="http://schemas.microsoft.com/office/drawing/2014/main" xmlns="" id="{CA52CF98-5C80-4A81-84AD-219623EFA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8828" y="1987177"/>
            <a:ext cx="1467808" cy="62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ОАО «Беллакт» · TM Беллакт где купить с отзывами на Ширпотреба.нет">
            <a:extLst>
              <a:ext uri="{FF2B5EF4-FFF2-40B4-BE49-F238E27FC236}">
                <a16:creationId xmlns:a16="http://schemas.microsoft.com/office/drawing/2014/main" xmlns="" id="{FD7E740B-A89D-42D4-8CF7-38486F06E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4572" y="2948072"/>
            <a:ext cx="3598998" cy="117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ED6179E3-CA25-4835-AEC3-D49487D5E173}"/>
              </a:ext>
            </a:extLst>
          </p:cNvPr>
          <p:cNvSpPr/>
          <p:nvPr/>
        </p:nvSpPr>
        <p:spPr>
          <a:xfrm>
            <a:off x="7760523" y="4302330"/>
            <a:ext cx="42211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dirty="0"/>
              <a:t>Под брендом </a:t>
            </a:r>
            <a:r>
              <a:rPr lang="ru-RU" b="1" dirty="0"/>
              <a:t>«Ложка в ладошке» </a:t>
            </a:r>
            <a:r>
              <a:rPr lang="ru-RU" dirty="0"/>
              <a:t>производятся детские мясные, овощные и фруктовые пюре, соки, нектары для полноценного роста и развития малышей.</a:t>
            </a:r>
          </a:p>
        </p:txBody>
      </p:sp>
      <p:pic>
        <p:nvPicPr>
          <p:cNvPr id="58" name="Рисунок 57">
            <a:extLst>
              <a:ext uri="{FF2B5EF4-FFF2-40B4-BE49-F238E27FC236}">
                <a16:creationId xmlns:a16="http://schemas.microsoft.com/office/drawing/2014/main" xmlns="" id="{AC2FBCAA-BA0F-4E01-85FE-FAA8AEBEA18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8828" y="4607256"/>
            <a:ext cx="1428750" cy="728663"/>
          </a:xfrm>
          <a:prstGeom prst="rect">
            <a:avLst/>
          </a:prstGeom>
        </p:spPr>
      </p:pic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D920DDE6-8DA1-4A60-A669-2B79C1D91588}"/>
              </a:ext>
            </a:extLst>
          </p:cNvPr>
          <p:cNvSpPr/>
          <p:nvPr/>
        </p:nvSpPr>
        <p:spPr>
          <a:xfrm>
            <a:off x="307975" y="3878981"/>
            <a:ext cx="569949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dirty="0"/>
              <a:t>Продукция плодоовощного детского питания поставляется в Россию, Казахстан, Армению, Китай и др. Это более 20% от объема производства. </a:t>
            </a:r>
          </a:p>
          <a:p>
            <a:pPr algn="just">
              <a:spcAft>
                <a:spcPts val="600"/>
              </a:spcAft>
            </a:pPr>
            <a:endParaRPr lang="ru-RU" dirty="0"/>
          </a:p>
          <a:p>
            <a:pPr algn="just">
              <a:spcAft>
                <a:spcPts val="600"/>
              </a:spcAft>
            </a:pPr>
            <a:r>
              <a:rPr lang="ru-RU" dirty="0"/>
              <a:t>За десять последних лет разработано и внедрено более 350 наименований продукции, что позволило увеличить производительность в 1,7 раза.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79DD0D1E-4CF2-40E1-A45B-8B047AEBAED5}"/>
              </a:ext>
            </a:extLst>
          </p:cNvPr>
          <p:cNvGrpSpPr/>
          <p:nvPr/>
        </p:nvGrpSpPr>
        <p:grpSpPr>
          <a:xfrm>
            <a:off x="8101972" y="5625610"/>
            <a:ext cx="3353463" cy="1193311"/>
            <a:chOff x="7920550" y="5623470"/>
            <a:chExt cx="3353463" cy="1193311"/>
          </a:xfrm>
        </p:grpSpPr>
        <p:pic>
          <p:nvPicPr>
            <p:cNvPr id="1042" name="Picture 18">
              <a:extLst>
                <a:ext uri="{FF2B5EF4-FFF2-40B4-BE49-F238E27FC236}">
                  <a16:creationId xmlns:a16="http://schemas.microsoft.com/office/drawing/2014/main" xmlns="" id="{994519A0-C786-4550-8D0B-A0493B3C1AC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920550" y="5819144"/>
              <a:ext cx="699148" cy="867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4" name="Picture 20">
              <a:extLst>
                <a:ext uri="{FF2B5EF4-FFF2-40B4-BE49-F238E27FC236}">
                  <a16:creationId xmlns:a16="http://schemas.microsoft.com/office/drawing/2014/main" xmlns="" id="{2F3E495A-FB45-404B-AC2A-DD343CAB59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 cstate="screen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619698" y="5895832"/>
              <a:ext cx="606364" cy="812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6" name="Picture 22">
              <a:extLst>
                <a:ext uri="{FF2B5EF4-FFF2-40B4-BE49-F238E27FC236}">
                  <a16:creationId xmlns:a16="http://schemas.microsoft.com/office/drawing/2014/main" xmlns="" id="{59111AE0-0A49-47DE-9D7C-32090EA9B44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7509" t="10698" r="9555" b="9428"/>
            <a:stretch/>
          </p:blipFill>
          <p:spPr bwMode="auto">
            <a:xfrm>
              <a:off x="9273360" y="6081479"/>
              <a:ext cx="544376" cy="629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8" name="Picture 24">
              <a:extLst>
                <a:ext uri="{FF2B5EF4-FFF2-40B4-BE49-F238E27FC236}">
                  <a16:creationId xmlns:a16="http://schemas.microsoft.com/office/drawing/2014/main" xmlns="" id="{2B13ACB4-2564-44BA-A61A-782149F027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3765" y="5654410"/>
              <a:ext cx="468085" cy="10325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0" name="Picture 26">
              <a:extLst>
                <a:ext uri="{FF2B5EF4-FFF2-40B4-BE49-F238E27FC236}">
                  <a16:creationId xmlns:a16="http://schemas.microsoft.com/office/drawing/2014/main" xmlns="" id="{A44E488A-2D57-4F10-8D12-35FADE0A5F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398918" y="5623470"/>
              <a:ext cx="875095" cy="1193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35477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11</a:t>
            </a:fld>
            <a:endParaRPr lang="x-none" dirty="0"/>
          </a:p>
        </p:txBody>
      </p: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xmlns="" id="{492A27E2-924F-47A4-870C-1BF2F554D002}"/>
              </a:ext>
            </a:extLst>
          </p:cNvPr>
          <p:cNvCxnSpPr>
            <a:cxnSpLocks/>
          </p:cNvCxnSpPr>
          <p:nvPr/>
        </p:nvCxnSpPr>
        <p:spPr>
          <a:xfrm>
            <a:off x="455202" y="0"/>
            <a:ext cx="5173" cy="155916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AutoShape 4" descr="https://www.sb.by/upload/iblock/2a9/2a916a691c53465b61ed402eded643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e-BY"/>
          </a:p>
        </p:txBody>
      </p:sp>
      <p:sp>
        <p:nvSpPr>
          <p:cNvPr id="20" name="Заголовок 9">
            <a:extLst>
              <a:ext uri="{FF2B5EF4-FFF2-40B4-BE49-F238E27FC236}">
                <a16:creationId xmlns:a16="http://schemas.microsoft.com/office/drawing/2014/main" xmlns="" id="{B30B2160-775C-49A8-9EBD-3BFD3FD862DF}"/>
              </a:ext>
            </a:extLst>
          </p:cNvPr>
          <p:cNvSpPr txBox="1">
            <a:spLocks/>
          </p:cNvSpPr>
          <p:nvPr/>
        </p:nvSpPr>
        <p:spPr>
          <a:xfrm>
            <a:off x="455202" y="568610"/>
            <a:ext cx="9543822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0B050"/>
                </a:solidFill>
                <a:latin typeface="+mn-lt"/>
              </a:rPr>
              <a:t>Качественная продукция, рациональное питание — </a:t>
            </a:r>
            <a:br>
              <a:rPr lang="ru-RU" sz="2800" b="1" dirty="0">
                <a:solidFill>
                  <a:srgbClr val="00B050"/>
                </a:solidFill>
                <a:latin typeface="+mn-lt"/>
              </a:rPr>
            </a:br>
            <a:r>
              <a:rPr lang="ru-RU" sz="2800" b="1" dirty="0">
                <a:solidFill>
                  <a:srgbClr val="00B050"/>
                </a:solidFill>
                <a:latin typeface="+mn-lt"/>
              </a:rPr>
              <a:t>залог здоровья нации, благополучия в стране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597DFB38-D481-4B69-8471-8542382D2A24}"/>
              </a:ext>
            </a:extLst>
          </p:cNvPr>
          <p:cNvSpPr/>
          <p:nvPr/>
        </p:nvSpPr>
        <p:spPr>
          <a:xfrm>
            <a:off x="3664150" y="1536787"/>
            <a:ext cx="8176158" cy="309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b="1" dirty="0"/>
              <a:t>Здоровое питание </a:t>
            </a:r>
            <a:r>
              <a:rPr lang="ru-RU" dirty="0"/>
              <a:t>— это питание, обеспечивающее рост, нормальное развитие и жизнедеятельность человека, способствующее укреплению его здоровья и профилактике заболеваний. </a:t>
            </a:r>
            <a:endParaRPr lang="ru-RU" sz="11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Соблюдение правил здорового питания в сочетании с регулярными физическими упражнениями сокращает риск хронических заболеваний и расстройств, таких как ожирение, сердечно-сосудистые заболевания, диабет, пищевая аллергия, кариес, гастрит и другие. </a:t>
            </a:r>
          </a:p>
          <a:p>
            <a:pPr algn="just"/>
            <a:r>
              <a:rPr lang="ru-RU" dirty="0"/>
              <a:t>Питание должно быть регулярным, полноценным, сбалансированным по набору жизненно необходимых веществ (белки, жиры, углеводы, витамины, микроэлементы). </a:t>
            </a:r>
          </a:p>
          <a:p>
            <a:pPr algn="just"/>
            <a:r>
              <a:rPr lang="ru-RU" dirty="0"/>
              <a:t>Необходимо соблюдать </a:t>
            </a:r>
            <a:r>
              <a:rPr lang="ru-RU" b="1" dirty="0"/>
              <a:t>три основных принципа рационального питания</a:t>
            </a:r>
            <a:r>
              <a:rPr lang="ru-RU" dirty="0"/>
              <a:t>:</a:t>
            </a:r>
          </a:p>
        </p:txBody>
      </p:sp>
      <p:pic>
        <p:nvPicPr>
          <p:cNvPr id="2050" name="Picture 2" descr="Здоровое питание - неотъемлемая часть здорового образа жизни.">
            <a:extLst>
              <a:ext uri="{FF2B5EF4-FFF2-40B4-BE49-F238E27FC236}">
                <a16:creationId xmlns:a16="http://schemas.microsoft.com/office/drawing/2014/main" xmlns="" id="{501F0B52-08A8-43A6-8D86-C89A34609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02" y="1636842"/>
            <a:ext cx="2933822" cy="194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>
            <a:hlinkClick r:id="rId5" action="ppaction://hlinksldjump"/>
            <a:extLst>
              <a:ext uri="{FF2B5EF4-FFF2-40B4-BE49-F238E27FC236}">
                <a16:creationId xmlns:a16="http://schemas.microsoft.com/office/drawing/2014/main" xmlns="" id="{41A2FDA3-56AB-4422-8DB6-4B470984ECE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050" y="4476038"/>
            <a:ext cx="3279778" cy="181335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2A8BD885-D08C-4874-9241-C9F9CF14709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20" y="4694902"/>
            <a:ext cx="491160" cy="491160"/>
          </a:xfrm>
          <a:prstGeom prst="rect">
            <a:avLst/>
          </a:prstGeom>
        </p:spPr>
      </p:pic>
      <p:grpSp>
        <p:nvGrpSpPr>
          <p:cNvPr id="26" name="Группа 25">
            <a:extLst>
              <a:ext uri="{FF2B5EF4-FFF2-40B4-BE49-F238E27FC236}">
                <a16:creationId xmlns:a16="http://schemas.microsoft.com/office/drawing/2014/main" xmlns="" id="{45A559F1-2035-4B41-A7EA-61AE6A09A8AC}"/>
              </a:ext>
            </a:extLst>
          </p:cNvPr>
          <p:cNvGrpSpPr/>
          <p:nvPr/>
        </p:nvGrpSpPr>
        <p:grpSpPr>
          <a:xfrm>
            <a:off x="6320337" y="4651980"/>
            <a:ext cx="5681291" cy="491160"/>
            <a:chOff x="3033023" y="1220"/>
            <a:chExt cx="5267190" cy="491160"/>
          </a:xfrm>
        </p:grpSpPr>
        <p:sp>
          <p:nvSpPr>
            <p:cNvPr id="32" name="Стрелка: вправо 31">
              <a:extLst>
                <a:ext uri="{FF2B5EF4-FFF2-40B4-BE49-F238E27FC236}">
                  <a16:creationId xmlns:a16="http://schemas.microsoft.com/office/drawing/2014/main" xmlns="" id="{E484A44C-B3B3-4257-80AE-9D82FAB13FD8}"/>
                </a:ext>
              </a:extLst>
            </p:cNvPr>
            <p:cNvSpPr/>
            <p:nvPr/>
          </p:nvSpPr>
          <p:spPr>
            <a:xfrm>
              <a:off x="3033023" y="1220"/>
              <a:ext cx="5267190" cy="491160"/>
            </a:xfrm>
            <a:prstGeom prst="rightArrow">
              <a:avLst>
                <a:gd name="adj1" fmla="val 75000"/>
                <a:gd name="adj2" fmla="val 86060"/>
              </a:avLst>
            </a:pr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Стрелка: вправо 4">
              <a:extLst>
                <a:ext uri="{FF2B5EF4-FFF2-40B4-BE49-F238E27FC236}">
                  <a16:creationId xmlns:a16="http://schemas.microsoft.com/office/drawing/2014/main" xmlns="" id="{A91F45E3-7F52-4C57-B5E2-87616E938CD6}"/>
                </a:ext>
              </a:extLst>
            </p:cNvPr>
            <p:cNvSpPr txBox="1"/>
            <p:nvPr/>
          </p:nvSpPr>
          <p:spPr>
            <a:xfrm>
              <a:off x="3090806" y="53574"/>
              <a:ext cx="5052344" cy="408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620" rIns="7620" bIns="7620" numCol="1" spcCol="1270" anchor="t" anchorCtr="0">
              <a:noAutofit/>
            </a:bodyPr>
            <a:lstStyle/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200" b="0" i="0" kern="1200" dirty="0"/>
                <a:t>соответствие </a:t>
              </a:r>
              <a:r>
                <a:rPr lang="ru-RU" sz="1200" b="0" i="0" kern="1200" dirty="0" err="1"/>
                <a:t>энергоценности</a:t>
              </a:r>
              <a:r>
                <a:rPr lang="ru-RU" sz="1200" b="0" i="0" kern="1200" dirty="0"/>
                <a:t> пищи, поступающей в организм человека, его энергозатратам (не переедать!)</a:t>
              </a:r>
              <a:endParaRPr lang="ru-RU" sz="1200" kern="1200" dirty="0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2A5CB7B2-E65E-4108-AD73-2191534C9495}"/>
              </a:ext>
            </a:extLst>
          </p:cNvPr>
          <p:cNvGrpSpPr/>
          <p:nvPr/>
        </p:nvGrpSpPr>
        <p:grpSpPr>
          <a:xfrm>
            <a:off x="3779450" y="4694902"/>
            <a:ext cx="2554587" cy="418835"/>
            <a:chOff x="478436" y="1220"/>
            <a:chExt cx="2554587" cy="418835"/>
          </a:xfrm>
        </p:grpSpPr>
        <p:sp>
          <p:nvSpPr>
            <p:cNvPr id="30" name="Прямоугольник: скругленные углы 29">
              <a:extLst>
                <a:ext uri="{FF2B5EF4-FFF2-40B4-BE49-F238E27FC236}">
                  <a16:creationId xmlns:a16="http://schemas.microsoft.com/office/drawing/2014/main" xmlns="" id="{E27F78AF-E292-4830-927A-0B54996C6185}"/>
                </a:ext>
              </a:extLst>
            </p:cNvPr>
            <p:cNvSpPr/>
            <p:nvPr/>
          </p:nvSpPr>
          <p:spPr>
            <a:xfrm>
              <a:off x="478436" y="1220"/>
              <a:ext cx="2554587" cy="41883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Прямоугольник: скругленные углы 6">
              <a:extLst>
                <a:ext uri="{FF2B5EF4-FFF2-40B4-BE49-F238E27FC236}">
                  <a16:creationId xmlns:a16="http://schemas.microsoft.com/office/drawing/2014/main" xmlns="" id="{50672383-D2D0-424A-9B8D-F4C694C79C50}"/>
                </a:ext>
              </a:extLst>
            </p:cNvPr>
            <p:cNvSpPr txBox="1"/>
            <p:nvPr/>
          </p:nvSpPr>
          <p:spPr>
            <a:xfrm>
              <a:off x="498882" y="21666"/>
              <a:ext cx="2513695" cy="377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34290" rIns="6858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i="0" kern="1200" dirty="0"/>
                <a:t>умеренность</a:t>
              </a:r>
              <a:endParaRPr lang="ru-RU" sz="1800" kern="1200" dirty="0"/>
            </a:p>
          </p:txBody>
        </p:sp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xmlns="" id="{9C312D9D-91CF-4E26-9D5C-2A0C513DE745}"/>
              </a:ext>
            </a:extLst>
          </p:cNvPr>
          <p:cNvGrpSpPr/>
          <p:nvPr/>
        </p:nvGrpSpPr>
        <p:grpSpPr>
          <a:xfrm>
            <a:off x="6296287" y="5162943"/>
            <a:ext cx="5729389" cy="832443"/>
            <a:chOff x="3043246" y="450464"/>
            <a:chExt cx="5729389" cy="674186"/>
          </a:xfrm>
        </p:grpSpPr>
        <p:sp>
          <p:nvSpPr>
            <p:cNvPr id="45" name="Стрелка: вправо 44">
              <a:extLst>
                <a:ext uri="{FF2B5EF4-FFF2-40B4-BE49-F238E27FC236}">
                  <a16:creationId xmlns:a16="http://schemas.microsoft.com/office/drawing/2014/main" xmlns="" id="{C9083967-8CA7-4A82-9ABB-F94EA7F6B8AD}"/>
                </a:ext>
              </a:extLst>
            </p:cNvPr>
            <p:cNvSpPr/>
            <p:nvPr/>
          </p:nvSpPr>
          <p:spPr>
            <a:xfrm>
              <a:off x="3043246" y="450464"/>
              <a:ext cx="5729389" cy="674186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2">
                <a:tint val="40000"/>
                <a:alpha val="90000"/>
                <a:hueOff val="2512910"/>
                <a:satOff val="-2189"/>
                <a:lumOff val="-3"/>
                <a:alphaOff val="0"/>
              </a:schemeClr>
            </a:lnRef>
            <a:fillRef idx="1">
              <a:schemeClr val="accent2">
                <a:tint val="40000"/>
                <a:alpha val="90000"/>
                <a:hueOff val="2512910"/>
                <a:satOff val="-2189"/>
                <a:lumOff val="-3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2512910"/>
                <a:satOff val="-2189"/>
                <a:lumOff val="-3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трелка: вправо 4">
              <a:extLst>
                <a:ext uri="{FF2B5EF4-FFF2-40B4-BE49-F238E27FC236}">
                  <a16:creationId xmlns:a16="http://schemas.microsoft.com/office/drawing/2014/main" xmlns="" id="{051E1865-7F7D-4DF0-A5BE-7977079F56F4}"/>
                </a:ext>
              </a:extLst>
            </p:cNvPr>
            <p:cNvSpPr txBox="1"/>
            <p:nvPr/>
          </p:nvSpPr>
          <p:spPr>
            <a:xfrm>
              <a:off x="3129220" y="578612"/>
              <a:ext cx="5328012" cy="4597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85" tIns="6985" rIns="6985" bIns="6985" numCol="1" spcCol="1270" anchor="t" anchorCtr="0">
              <a:noAutofit/>
            </a:bodyPr>
            <a:lstStyle/>
            <a:p>
              <a:pPr marL="57150" lvl="1" indent="-57150" algn="l" defTabSz="46672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200" b="0" i="0" kern="1200" dirty="0"/>
                <a:t> разнообразие потребляемых пищевых продуктов (</a:t>
              </a:r>
              <a:r>
                <a:rPr lang="ru-RU" sz="1200" kern="1200" dirty="0"/>
                <a:t>пища должна содержать белки, жиры, углеводы, витамины и минеральные вещества, а также воду в необходимых количествах</a:t>
              </a:r>
              <a:r>
                <a:rPr lang="ru-RU" sz="1200" b="0" i="0" kern="1200" dirty="0"/>
                <a:t>)</a:t>
              </a:r>
              <a:endParaRPr lang="ru-RU" sz="1200" kern="1200" dirty="0"/>
            </a:p>
          </p:txBody>
        </p:sp>
      </p:grp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EFBE374F-58EB-4BA1-AB4D-1C99D095EC36}"/>
              </a:ext>
            </a:extLst>
          </p:cNvPr>
          <p:cNvGrpSpPr/>
          <p:nvPr/>
        </p:nvGrpSpPr>
        <p:grpSpPr>
          <a:xfrm>
            <a:off x="3765750" y="5244661"/>
            <a:ext cx="2554587" cy="704695"/>
            <a:chOff x="478436" y="490525"/>
            <a:chExt cx="2554587" cy="704695"/>
          </a:xfrm>
        </p:grpSpPr>
        <p:sp>
          <p:nvSpPr>
            <p:cNvPr id="43" name="Прямоугольник: скругленные углы 42">
              <a:extLst>
                <a:ext uri="{FF2B5EF4-FFF2-40B4-BE49-F238E27FC236}">
                  <a16:creationId xmlns:a16="http://schemas.microsoft.com/office/drawing/2014/main" xmlns="" id="{7F9B5879-75E5-433A-AD83-8479AEE8A4C3}"/>
                </a:ext>
              </a:extLst>
            </p:cNvPr>
            <p:cNvSpPr/>
            <p:nvPr/>
          </p:nvSpPr>
          <p:spPr>
            <a:xfrm>
              <a:off x="478436" y="490525"/>
              <a:ext cx="2554587" cy="70469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2340759"/>
                <a:satOff val="-2919"/>
                <a:lumOff val="686"/>
                <a:alphaOff val="0"/>
              </a:schemeClr>
            </a:fillRef>
            <a:effectRef idx="0">
              <a:schemeClr val="accent2">
                <a:hueOff val="2340759"/>
                <a:satOff val="-2919"/>
                <a:lumOff val="68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Прямоугольник: скругленные углы 6">
              <a:extLst>
                <a:ext uri="{FF2B5EF4-FFF2-40B4-BE49-F238E27FC236}">
                  <a16:creationId xmlns:a16="http://schemas.microsoft.com/office/drawing/2014/main" xmlns="" id="{6C61D4B3-6B37-479E-AF36-DE04F8324A4A}"/>
                </a:ext>
              </a:extLst>
            </p:cNvPr>
            <p:cNvSpPr txBox="1"/>
            <p:nvPr/>
          </p:nvSpPr>
          <p:spPr>
            <a:xfrm>
              <a:off x="512836" y="524925"/>
              <a:ext cx="2485787" cy="6358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34290" rIns="6858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i="0" kern="1200" dirty="0"/>
                <a:t>разнообразие</a:t>
              </a:r>
              <a:endParaRPr lang="ru-RU" sz="1800" kern="1200" dirty="0"/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xmlns="" id="{98204EB3-E1E2-4BA6-8BBD-2CC13CEB4E5C}"/>
              </a:ext>
            </a:extLst>
          </p:cNvPr>
          <p:cNvGrpSpPr/>
          <p:nvPr/>
        </p:nvGrpSpPr>
        <p:grpSpPr>
          <a:xfrm>
            <a:off x="6167748" y="6001043"/>
            <a:ext cx="5833880" cy="744216"/>
            <a:chOff x="2895063" y="1160900"/>
            <a:chExt cx="5363252" cy="744216"/>
          </a:xfrm>
        </p:grpSpPr>
        <p:sp>
          <p:nvSpPr>
            <p:cNvPr id="51" name="Стрелка: вправо 50">
              <a:extLst>
                <a:ext uri="{FF2B5EF4-FFF2-40B4-BE49-F238E27FC236}">
                  <a16:creationId xmlns:a16="http://schemas.microsoft.com/office/drawing/2014/main" xmlns="" id="{5DD6E164-D630-4274-95FF-30E32FA244C5}"/>
                </a:ext>
              </a:extLst>
            </p:cNvPr>
            <p:cNvSpPr/>
            <p:nvPr/>
          </p:nvSpPr>
          <p:spPr>
            <a:xfrm>
              <a:off x="2895063" y="1160900"/>
              <a:ext cx="5363252" cy="744216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2">
                <a:tint val="40000"/>
                <a:alpha val="90000"/>
                <a:hueOff val="5025821"/>
                <a:satOff val="-4378"/>
                <a:lumOff val="-6"/>
                <a:alphaOff val="0"/>
              </a:schemeClr>
            </a:lnRef>
            <a:fillRef idx="1">
              <a:schemeClr val="accent2">
                <a:tint val="40000"/>
                <a:alpha val="90000"/>
                <a:hueOff val="5025821"/>
                <a:satOff val="-4378"/>
                <a:lumOff val="-6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5025821"/>
                <a:satOff val="-4378"/>
                <a:lumOff val="-6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Стрелка: вправо 4">
              <a:extLst>
                <a:ext uri="{FF2B5EF4-FFF2-40B4-BE49-F238E27FC236}">
                  <a16:creationId xmlns:a16="http://schemas.microsoft.com/office/drawing/2014/main" xmlns="" id="{7F314AC0-3ED1-4452-A828-BA23B0445E11}"/>
                </a:ext>
              </a:extLst>
            </p:cNvPr>
            <p:cNvSpPr txBox="1"/>
            <p:nvPr/>
          </p:nvSpPr>
          <p:spPr>
            <a:xfrm>
              <a:off x="3127593" y="1265919"/>
              <a:ext cx="4840763" cy="5285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15" tIns="5715" rIns="5715" bIns="5715" numCol="1" spcCol="1270" anchor="t" anchorCtr="0">
              <a:noAutofit/>
            </a:bodyPr>
            <a:lstStyle/>
            <a:p>
              <a:pPr marL="57150" lvl="1" indent="-57150" algn="l" defTabSz="400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200" b="0" i="0" kern="1200" dirty="0"/>
                <a:t> правильный режим питания</a:t>
              </a:r>
              <a:r>
                <a:rPr lang="ru-RU" sz="1200" dirty="0"/>
                <a:t> -</a:t>
              </a:r>
              <a:r>
                <a:rPr lang="ru-RU" sz="1200" b="0" i="0" kern="1200" dirty="0"/>
                <a:t> </a:t>
              </a:r>
              <a:r>
                <a:rPr lang="ru-RU" sz="1200" kern="1200" dirty="0"/>
                <a:t>4 разовый прием пищи: первый завтрак (25 % суточного рациона), второй завтрак — сравнительно легкий (15 %), обед — довольно сытный (50 %), ужин — легкий, не обременяющий желудок (10 %)</a:t>
              </a: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xmlns="" id="{796F4F74-1E03-4FD5-A0E0-B8BEA9B59DF8}"/>
              </a:ext>
            </a:extLst>
          </p:cNvPr>
          <p:cNvGrpSpPr/>
          <p:nvPr/>
        </p:nvGrpSpPr>
        <p:grpSpPr>
          <a:xfrm>
            <a:off x="3779450" y="6040564"/>
            <a:ext cx="2554587" cy="704695"/>
            <a:chOff x="494659" y="1200421"/>
            <a:chExt cx="2554587" cy="704695"/>
          </a:xfrm>
        </p:grpSpPr>
        <p:sp>
          <p:nvSpPr>
            <p:cNvPr id="49" name="Прямоугольник: скругленные углы 48">
              <a:extLst>
                <a:ext uri="{FF2B5EF4-FFF2-40B4-BE49-F238E27FC236}">
                  <a16:creationId xmlns:a16="http://schemas.microsoft.com/office/drawing/2014/main" xmlns="" id="{2E683A08-1756-471B-AE50-B04F3C519332}"/>
                </a:ext>
              </a:extLst>
            </p:cNvPr>
            <p:cNvSpPr/>
            <p:nvPr/>
          </p:nvSpPr>
          <p:spPr>
            <a:xfrm>
              <a:off x="494659" y="1200421"/>
              <a:ext cx="2554587" cy="70469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0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0" name="Прямоугольник: скругленные углы 6">
              <a:extLst>
                <a:ext uri="{FF2B5EF4-FFF2-40B4-BE49-F238E27FC236}">
                  <a16:creationId xmlns:a16="http://schemas.microsoft.com/office/drawing/2014/main" xmlns="" id="{F9878AD6-1092-47DA-A179-6931F873BD68}"/>
                </a:ext>
              </a:extLst>
            </p:cNvPr>
            <p:cNvSpPr txBox="1"/>
            <p:nvPr/>
          </p:nvSpPr>
          <p:spPr>
            <a:xfrm>
              <a:off x="529059" y="1234821"/>
              <a:ext cx="2485787" cy="6358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34290" rIns="6858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i="0" kern="1200" dirty="0"/>
                <a:t>режим приема пищи</a:t>
              </a:r>
              <a:endParaRPr lang="ru-RU" sz="1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38255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12</a:t>
            </a:fld>
            <a:endParaRPr lang="x-none" dirty="0"/>
          </a:p>
        </p:txBody>
      </p: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xmlns="" id="{492A27E2-924F-47A4-870C-1BF2F554D002}"/>
              </a:ext>
            </a:extLst>
          </p:cNvPr>
          <p:cNvCxnSpPr>
            <a:cxnSpLocks/>
          </p:cNvCxnSpPr>
          <p:nvPr/>
        </p:nvCxnSpPr>
        <p:spPr>
          <a:xfrm>
            <a:off x="455202" y="0"/>
            <a:ext cx="5173" cy="155916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AutoShape 4" descr="https://www.sb.by/upload/iblock/2a9/2a916a691c53465b61ed402eded643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e-BY"/>
          </a:p>
        </p:txBody>
      </p:sp>
      <p:sp>
        <p:nvSpPr>
          <p:cNvPr id="20" name="Заголовок 9">
            <a:extLst>
              <a:ext uri="{FF2B5EF4-FFF2-40B4-BE49-F238E27FC236}">
                <a16:creationId xmlns:a16="http://schemas.microsoft.com/office/drawing/2014/main" xmlns="" id="{B30B2160-775C-49A8-9EBD-3BFD3FD862DF}"/>
              </a:ext>
            </a:extLst>
          </p:cNvPr>
          <p:cNvSpPr txBox="1">
            <a:spLocks/>
          </p:cNvSpPr>
          <p:nvPr/>
        </p:nvSpPr>
        <p:spPr>
          <a:xfrm>
            <a:off x="455202" y="568610"/>
            <a:ext cx="9543822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0B050"/>
                </a:solidFill>
                <a:latin typeface="+mn-lt"/>
              </a:rPr>
              <a:t>Качественная продукция, рациональное питание — </a:t>
            </a:r>
            <a:br>
              <a:rPr lang="ru-RU" sz="2800" b="1" dirty="0">
                <a:solidFill>
                  <a:srgbClr val="00B050"/>
                </a:solidFill>
                <a:latin typeface="+mn-lt"/>
              </a:rPr>
            </a:br>
            <a:r>
              <a:rPr lang="ru-RU" sz="2800" b="1" dirty="0">
                <a:solidFill>
                  <a:srgbClr val="00B050"/>
                </a:solidFill>
                <a:latin typeface="+mn-lt"/>
              </a:rPr>
              <a:t>залог здоровья нации, благополучия в стране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597DFB38-D481-4B69-8471-8542382D2A24}"/>
              </a:ext>
            </a:extLst>
          </p:cNvPr>
          <p:cNvSpPr/>
          <p:nvPr/>
        </p:nvSpPr>
        <p:spPr>
          <a:xfrm>
            <a:off x="3664150" y="1536787"/>
            <a:ext cx="8176158" cy="309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b="1" dirty="0"/>
              <a:t>Здоровое питание </a:t>
            </a:r>
            <a:r>
              <a:rPr lang="ru-RU" dirty="0"/>
              <a:t>— это питание, обеспечивающее рост, нормальное развитие и жизнедеятельность человека, способствующее укреплению его здоровья и профилактике заболеваний. </a:t>
            </a:r>
            <a:endParaRPr lang="ru-RU" sz="11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Соблюдение правил здорового питания в сочетании с регулярными физическими упражнениями сокращает риск хронических заболеваний и расстройств, таких как ожирение, сердечно-сосудистые заболевания, диабет, пищевая аллергия, кариес, гастрит и другие. </a:t>
            </a:r>
          </a:p>
          <a:p>
            <a:pPr algn="just"/>
            <a:r>
              <a:rPr lang="ru-RU" dirty="0"/>
              <a:t>Питание должно быть регулярным, полноценным, сбалансированным по набору жизненно необходимых веществ (белки, жиры, углеводы, витамины, микроэлементы). </a:t>
            </a:r>
          </a:p>
          <a:p>
            <a:pPr algn="just"/>
            <a:r>
              <a:rPr lang="ru-RU" dirty="0"/>
              <a:t>Необходимо соблюдать </a:t>
            </a:r>
            <a:r>
              <a:rPr lang="ru-RU" b="1" dirty="0"/>
              <a:t>три основных принципа рационального питания</a:t>
            </a:r>
            <a:r>
              <a:rPr lang="ru-RU" dirty="0"/>
              <a:t>:</a:t>
            </a:r>
          </a:p>
        </p:txBody>
      </p:sp>
      <p:pic>
        <p:nvPicPr>
          <p:cNvPr id="2050" name="Picture 2" descr="Здоровое питание - неотъемлемая часть здорового образа жизни.">
            <a:extLst>
              <a:ext uri="{FF2B5EF4-FFF2-40B4-BE49-F238E27FC236}">
                <a16:creationId xmlns:a16="http://schemas.microsoft.com/office/drawing/2014/main" xmlns="" id="{501F0B52-08A8-43A6-8D86-C89A34609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02" y="1636842"/>
            <a:ext cx="2933822" cy="194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41A2FDA3-56AB-4422-8DB6-4B470984EC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96" y="4414537"/>
            <a:ext cx="3279778" cy="181335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2A8BD885-D08C-4874-9241-C9F9CF14709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20" y="4694902"/>
            <a:ext cx="491160" cy="491160"/>
          </a:xfrm>
          <a:prstGeom prst="rect">
            <a:avLst/>
          </a:prstGeom>
        </p:spPr>
      </p:pic>
      <p:grpSp>
        <p:nvGrpSpPr>
          <p:cNvPr id="26" name="Группа 25">
            <a:extLst>
              <a:ext uri="{FF2B5EF4-FFF2-40B4-BE49-F238E27FC236}">
                <a16:creationId xmlns:a16="http://schemas.microsoft.com/office/drawing/2014/main" xmlns="" id="{45A559F1-2035-4B41-A7EA-61AE6A09A8AC}"/>
              </a:ext>
            </a:extLst>
          </p:cNvPr>
          <p:cNvGrpSpPr/>
          <p:nvPr/>
        </p:nvGrpSpPr>
        <p:grpSpPr>
          <a:xfrm>
            <a:off x="6320337" y="4651980"/>
            <a:ext cx="5681291" cy="491160"/>
            <a:chOff x="3033023" y="1220"/>
            <a:chExt cx="5267190" cy="491160"/>
          </a:xfrm>
        </p:grpSpPr>
        <p:sp>
          <p:nvSpPr>
            <p:cNvPr id="32" name="Стрелка: вправо 31">
              <a:extLst>
                <a:ext uri="{FF2B5EF4-FFF2-40B4-BE49-F238E27FC236}">
                  <a16:creationId xmlns:a16="http://schemas.microsoft.com/office/drawing/2014/main" xmlns="" id="{E484A44C-B3B3-4257-80AE-9D82FAB13FD8}"/>
                </a:ext>
              </a:extLst>
            </p:cNvPr>
            <p:cNvSpPr/>
            <p:nvPr/>
          </p:nvSpPr>
          <p:spPr>
            <a:xfrm>
              <a:off x="3033023" y="1220"/>
              <a:ext cx="5267190" cy="491160"/>
            </a:xfrm>
            <a:prstGeom prst="rightArrow">
              <a:avLst>
                <a:gd name="adj1" fmla="val 75000"/>
                <a:gd name="adj2" fmla="val 86060"/>
              </a:avLst>
            </a:pr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Стрелка: вправо 4">
              <a:extLst>
                <a:ext uri="{FF2B5EF4-FFF2-40B4-BE49-F238E27FC236}">
                  <a16:creationId xmlns:a16="http://schemas.microsoft.com/office/drawing/2014/main" xmlns="" id="{A91F45E3-7F52-4C57-B5E2-87616E938CD6}"/>
                </a:ext>
              </a:extLst>
            </p:cNvPr>
            <p:cNvSpPr txBox="1"/>
            <p:nvPr/>
          </p:nvSpPr>
          <p:spPr>
            <a:xfrm>
              <a:off x="3090806" y="53574"/>
              <a:ext cx="5052344" cy="408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620" rIns="7620" bIns="7620" numCol="1" spcCol="1270" anchor="t" anchorCtr="0">
              <a:noAutofit/>
            </a:bodyPr>
            <a:lstStyle/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200" b="0" i="0" kern="1200" dirty="0"/>
                <a:t>соответствие </a:t>
              </a:r>
              <a:r>
                <a:rPr lang="ru-RU" sz="1200" b="0" i="0" kern="1200" dirty="0" err="1"/>
                <a:t>энергоценности</a:t>
              </a:r>
              <a:r>
                <a:rPr lang="ru-RU" sz="1200" b="0" i="0" kern="1200" dirty="0"/>
                <a:t> пищи, поступающей в организм человека, его энергозатратам (не переедать!)</a:t>
              </a:r>
              <a:endParaRPr lang="ru-RU" sz="1200" kern="1200" dirty="0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2A5CB7B2-E65E-4108-AD73-2191534C9495}"/>
              </a:ext>
            </a:extLst>
          </p:cNvPr>
          <p:cNvGrpSpPr/>
          <p:nvPr/>
        </p:nvGrpSpPr>
        <p:grpSpPr>
          <a:xfrm>
            <a:off x="3779450" y="4694902"/>
            <a:ext cx="2554587" cy="418835"/>
            <a:chOff x="478436" y="1220"/>
            <a:chExt cx="2554587" cy="418835"/>
          </a:xfrm>
        </p:grpSpPr>
        <p:sp>
          <p:nvSpPr>
            <p:cNvPr id="30" name="Прямоугольник: скругленные углы 29">
              <a:extLst>
                <a:ext uri="{FF2B5EF4-FFF2-40B4-BE49-F238E27FC236}">
                  <a16:creationId xmlns:a16="http://schemas.microsoft.com/office/drawing/2014/main" xmlns="" id="{E27F78AF-E292-4830-927A-0B54996C6185}"/>
                </a:ext>
              </a:extLst>
            </p:cNvPr>
            <p:cNvSpPr/>
            <p:nvPr/>
          </p:nvSpPr>
          <p:spPr>
            <a:xfrm>
              <a:off x="478436" y="1220"/>
              <a:ext cx="2554587" cy="41883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Прямоугольник: скругленные углы 6">
              <a:extLst>
                <a:ext uri="{FF2B5EF4-FFF2-40B4-BE49-F238E27FC236}">
                  <a16:creationId xmlns:a16="http://schemas.microsoft.com/office/drawing/2014/main" xmlns="" id="{50672383-D2D0-424A-9B8D-F4C694C79C50}"/>
                </a:ext>
              </a:extLst>
            </p:cNvPr>
            <p:cNvSpPr txBox="1"/>
            <p:nvPr/>
          </p:nvSpPr>
          <p:spPr>
            <a:xfrm>
              <a:off x="498882" y="21666"/>
              <a:ext cx="2513695" cy="377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34290" rIns="6858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i="0" kern="1200" dirty="0"/>
                <a:t>умеренность</a:t>
              </a:r>
              <a:endParaRPr lang="ru-RU" sz="1800" kern="1200" dirty="0"/>
            </a:p>
          </p:txBody>
        </p:sp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xmlns="" id="{9C312D9D-91CF-4E26-9D5C-2A0C513DE745}"/>
              </a:ext>
            </a:extLst>
          </p:cNvPr>
          <p:cNvGrpSpPr/>
          <p:nvPr/>
        </p:nvGrpSpPr>
        <p:grpSpPr>
          <a:xfrm>
            <a:off x="6296287" y="5162943"/>
            <a:ext cx="5729389" cy="832443"/>
            <a:chOff x="3043246" y="450464"/>
            <a:chExt cx="5729389" cy="674186"/>
          </a:xfrm>
        </p:grpSpPr>
        <p:sp>
          <p:nvSpPr>
            <p:cNvPr id="45" name="Стрелка: вправо 44">
              <a:extLst>
                <a:ext uri="{FF2B5EF4-FFF2-40B4-BE49-F238E27FC236}">
                  <a16:creationId xmlns:a16="http://schemas.microsoft.com/office/drawing/2014/main" xmlns="" id="{C9083967-8CA7-4A82-9ABB-F94EA7F6B8AD}"/>
                </a:ext>
              </a:extLst>
            </p:cNvPr>
            <p:cNvSpPr/>
            <p:nvPr/>
          </p:nvSpPr>
          <p:spPr>
            <a:xfrm>
              <a:off x="3043246" y="450464"/>
              <a:ext cx="5729389" cy="674186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2">
                <a:tint val="40000"/>
                <a:alpha val="90000"/>
                <a:hueOff val="2512910"/>
                <a:satOff val="-2189"/>
                <a:lumOff val="-3"/>
                <a:alphaOff val="0"/>
              </a:schemeClr>
            </a:lnRef>
            <a:fillRef idx="1">
              <a:schemeClr val="accent2">
                <a:tint val="40000"/>
                <a:alpha val="90000"/>
                <a:hueOff val="2512910"/>
                <a:satOff val="-2189"/>
                <a:lumOff val="-3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2512910"/>
                <a:satOff val="-2189"/>
                <a:lumOff val="-3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трелка: вправо 4">
              <a:extLst>
                <a:ext uri="{FF2B5EF4-FFF2-40B4-BE49-F238E27FC236}">
                  <a16:creationId xmlns:a16="http://schemas.microsoft.com/office/drawing/2014/main" xmlns="" id="{051E1865-7F7D-4DF0-A5BE-7977079F56F4}"/>
                </a:ext>
              </a:extLst>
            </p:cNvPr>
            <p:cNvSpPr txBox="1"/>
            <p:nvPr/>
          </p:nvSpPr>
          <p:spPr>
            <a:xfrm>
              <a:off x="3129220" y="578612"/>
              <a:ext cx="5328012" cy="4597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85" tIns="6985" rIns="6985" bIns="6985" numCol="1" spcCol="1270" anchor="t" anchorCtr="0">
              <a:noAutofit/>
            </a:bodyPr>
            <a:lstStyle/>
            <a:p>
              <a:pPr marL="57150" lvl="1" indent="-57150" algn="l" defTabSz="46672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200" b="0" i="0" kern="1200" dirty="0"/>
                <a:t> разнообразие потребляемых пищевых продуктов (</a:t>
              </a:r>
              <a:r>
                <a:rPr lang="ru-RU" sz="1200" kern="1200" dirty="0"/>
                <a:t>пища должна содержать белки, жиры, углеводы, витамины и минеральные вещества, а также воду в необходимых количествах</a:t>
              </a:r>
              <a:r>
                <a:rPr lang="ru-RU" sz="1200" b="0" i="0" kern="1200" dirty="0"/>
                <a:t>)</a:t>
              </a:r>
              <a:endParaRPr lang="ru-RU" sz="1200" kern="1200" dirty="0"/>
            </a:p>
          </p:txBody>
        </p:sp>
      </p:grp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EFBE374F-58EB-4BA1-AB4D-1C99D095EC36}"/>
              </a:ext>
            </a:extLst>
          </p:cNvPr>
          <p:cNvGrpSpPr/>
          <p:nvPr/>
        </p:nvGrpSpPr>
        <p:grpSpPr>
          <a:xfrm>
            <a:off x="3765750" y="5244661"/>
            <a:ext cx="2554587" cy="704695"/>
            <a:chOff x="478436" y="490525"/>
            <a:chExt cx="2554587" cy="704695"/>
          </a:xfrm>
        </p:grpSpPr>
        <p:sp>
          <p:nvSpPr>
            <p:cNvPr id="43" name="Прямоугольник: скругленные углы 42">
              <a:extLst>
                <a:ext uri="{FF2B5EF4-FFF2-40B4-BE49-F238E27FC236}">
                  <a16:creationId xmlns:a16="http://schemas.microsoft.com/office/drawing/2014/main" xmlns="" id="{7F9B5879-75E5-433A-AD83-8479AEE8A4C3}"/>
                </a:ext>
              </a:extLst>
            </p:cNvPr>
            <p:cNvSpPr/>
            <p:nvPr/>
          </p:nvSpPr>
          <p:spPr>
            <a:xfrm>
              <a:off x="478436" y="490525"/>
              <a:ext cx="2554587" cy="70469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2340759"/>
                <a:satOff val="-2919"/>
                <a:lumOff val="686"/>
                <a:alphaOff val="0"/>
              </a:schemeClr>
            </a:fillRef>
            <a:effectRef idx="0">
              <a:schemeClr val="accent2">
                <a:hueOff val="2340759"/>
                <a:satOff val="-2919"/>
                <a:lumOff val="68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Прямоугольник: скругленные углы 6">
              <a:extLst>
                <a:ext uri="{FF2B5EF4-FFF2-40B4-BE49-F238E27FC236}">
                  <a16:creationId xmlns:a16="http://schemas.microsoft.com/office/drawing/2014/main" xmlns="" id="{6C61D4B3-6B37-479E-AF36-DE04F8324A4A}"/>
                </a:ext>
              </a:extLst>
            </p:cNvPr>
            <p:cNvSpPr txBox="1"/>
            <p:nvPr/>
          </p:nvSpPr>
          <p:spPr>
            <a:xfrm>
              <a:off x="512836" y="524925"/>
              <a:ext cx="2485787" cy="6358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34290" rIns="6858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i="0" kern="1200" dirty="0"/>
                <a:t>разнообразие</a:t>
              </a:r>
              <a:endParaRPr lang="ru-RU" sz="1800" kern="1200" dirty="0"/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xmlns="" id="{98204EB3-E1E2-4BA6-8BBD-2CC13CEB4E5C}"/>
              </a:ext>
            </a:extLst>
          </p:cNvPr>
          <p:cNvGrpSpPr/>
          <p:nvPr/>
        </p:nvGrpSpPr>
        <p:grpSpPr>
          <a:xfrm>
            <a:off x="6167748" y="6001043"/>
            <a:ext cx="5833880" cy="744216"/>
            <a:chOff x="2895063" y="1160900"/>
            <a:chExt cx="5363252" cy="744216"/>
          </a:xfrm>
        </p:grpSpPr>
        <p:sp>
          <p:nvSpPr>
            <p:cNvPr id="51" name="Стрелка: вправо 50">
              <a:extLst>
                <a:ext uri="{FF2B5EF4-FFF2-40B4-BE49-F238E27FC236}">
                  <a16:creationId xmlns:a16="http://schemas.microsoft.com/office/drawing/2014/main" xmlns="" id="{5DD6E164-D630-4274-95FF-30E32FA244C5}"/>
                </a:ext>
              </a:extLst>
            </p:cNvPr>
            <p:cNvSpPr/>
            <p:nvPr/>
          </p:nvSpPr>
          <p:spPr>
            <a:xfrm>
              <a:off x="2895063" y="1160900"/>
              <a:ext cx="5363252" cy="744216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2">
                <a:tint val="40000"/>
                <a:alpha val="90000"/>
                <a:hueOff val="5025821"/>
                <a:satOff val="-4378"/>
                <a:lumOff val="-6"/>
                <a:alphaOff val="0"/>
              </a:schemeClr>
            </a:lnRef>
            <a:fillRef idx="1">
              <a:schemeClr val="accent2">
                <a:tint val="40000"/>
                <a:alpha val="90000"/>
                <a:hueOff val="5025821"/>
                <a:satOff val="-4378"/>
                <a:lumOff val="-6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5025821"/>
                <a:satOff val="-4378"/>
                <a:lumOff val="-6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Стрелка: вправо 4">
              <a:extLst>
                <a:ext uri="{FF2B5EF4-FFF2-40B4-BE49-F238E27FC236}">
                  <a16:creationId xmlns:a16="http://schemas.microsoft.com/office/drawing/2014/main" xmlns="" id="{7F314AC0-3ED1-4452-A828-BA23B0445E11}"/>
                </a:ext>
              </a:extLst>
            </p:cNvPr>
            <p:cNvSpPr txBox="1"/>
            <p:nvPr/>
          </p:nvSpPr>
          <p:spPr>
            <a:xfrm>
              <a:off x="3127593" y="1265919"/>
              <a:ext cx="4840763" cy="5285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15" tIns="5715" rIns="5715" bIns="5715" numCol="1" spcCol="1270" anchor="t" anchorCtr="0">
              <a:noAutofit/>
            </a:bodyPr>
            <a:lstStyle/>
            <a:p>
              <a:pPr marL="57150" lvl="1" indent="-57150" algn="l" defTabSz="400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200" b="0" i="0" kern="1200" dirty="0"/>
                <a:t> правильный режим питания</a:t>
              </a:r>
              <a:r>
                <a:rPr lang="ru-RU" sz="1200" dirty="0"/>
                <a:t> -</a:t>
              </a:r>
              <a:r>
                <a:rPr lang="ru-RU" sz="1200" b="0" i="0" kern="1200" dirty="0"/>
                <a:t> </a:t>
              </a:r>
              <a:r>
                <a:rPr lang="ru-RU" sz="1200" kern="1200" dirty="0"/>
                <a:t>4 разовый прием пищи: первый завтрак (25 % суточного рациона), второй завтрак — сравнительно легкий (15 %), обед — довольно сытный (50 %), ужин — легкий, не обременяющий желудок (10 %)</a:t>
              </a: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xmlns="" id="{796F4F74-1E03-4FD5-A0E0-B8BEA9B59DF8}"/>
              </a:ext>
            </a:extLst>
          </p:cNvPr>
          <p:cNvGrpSpPr/>
          <p:nvPr/>
        </p:nvGrpSpPr>
        <p:grpSpPr>
          <a:xfrm>
            <a:off x="3779450" y="6040564"/>
            <a:ext cx="2554587" cy="704695"/>
            <a:chOff x="494659" y="1200421"/>
            <a:chExt cx="2554587" cy="704695"/>
          </a:xfrm>
        </p:grpSpPr>
        <p:sp>
          <p:nvSpPr>
            <p:cNvPr id="49" name="Прямоугольник: скругленные углы 48">
              <a:extLst>
                <a:ext uri="{FF2B5EF4-FFF2-40B4-BE49-F238E27FC236}">
                  <a16:creationId xmlns:a16="http://schemas.microsoft.com/office/drawing/2014/main" xmlns="" id="{2E683A08-1756-471B-AE50-B04F3C519332}"/>
                </a:ext>
              </a:extLst>
            </p:cNvPr>
            <p:cNvSpPr/>
            <p:nvPr/>
          </p:nvSpPr>
          <p:spPr>
            <a:xfrm>
              <a:off x="494659" y="1200421"/>
              <a:ext cx="2554587" cy="70469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0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0" name="Прямоугольник: скругленные углы 6">
              <a:extLst>
                <a:ext uri="{FF2B5EF4-FFF2-40B4-BE49-F238E27FC236}">
                  <a16:creationId xmlns:a16="http://schemas.microsoft.com/office/drawing/2014/main" xmlns="" id="{F9878AD6-1092-47DA-A179-6931F873BD68}"/>
                </a:ext>
              </a:extLst>
            </p:cNvPr>
            <p:cNvSpPr txBox="1"/>
            <p:nvPr/>
          </p:nvSpPr>
          <p:spPr>
            <a:xfrm>
              <a:off x="529059" y="1234821"/>
              <a:ext cx="2485787" cy="6358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34290" rIns="68580" bIns="3429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i="0" kern="1200" dirty="0"/>
                <a:t>режим приема пищи</a:t>
              </a:r>
              <a:endParaRPr lang="ru-RU" sz="1800" kern="1200" dirty="0"/>
            </a:p>
          </p:txBody>
        </p:sp>
      </p:grpSp>
      <p:pic>
        <p:nvPicPr>
          <p:cNvPr id="3076" name="Picture 4" descr="Здоровое питание">
            <a:extLst>
              <a:ext uri="{FF2B5EF4-FFF2-40B4-BE49-F238E27FC236}">
                <a16:creationId xmlns:a16="http://schemas.microsoft.com/office/drawing/2014/main" xmlns="" id="{2883ACA2-6731-4E59-8D7C-DE110C41F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4003" y="613082"/>
            <a:ext cx="10713359" cy="58340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hlinkClick r:id="rId10" action="ppaction://hlinksldjump"/>
            <a:extLst>
              <a:ext uri="{FF2B5EF4-FFF2-40B4-BE49-F238E27FC236}">
                <a16:creationId xmlns:a16="http://schemas.microsoft.com/office/drawing/2014/main" xmlns="" id="{061486BA-21A8-4C17-9101-BA090BE99193}"/>
              </a:ext>
            </a:extLst>
          </p:cNvPr>
          <p:cNvSpPr/>
          <p:nvPr/>
        </p:nvSpPr>
        <p:spPr>
          <a:xfrm>
            <a:off x="149020" y="0"/>
            <a:ext cx="1219200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11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2</a:t>
            </a:fld>
            <a:endParaRPr lang="x-none" dirty="0"/>
          </a:p>
        </p:txBody>
      </p:sp>
      <p:sp>
        <p:nvSpPr>
          <p:cNvPr id="18" name="Заголовок 9">
            <a:extLst>
              <a:ext uri="{FF2B5EF4-FFF2-40B4-BE49-F238E27FC236}">
                <a16:creationId xmlns:a16="http://schemas.microsoft.com/office/drawing/2014/main" xmlns="" id="{E6BBB849-1F5A-4CBF-BACF-C92B8380FB12}"/>
              </a:ext>
            </a:extLst>
          </p:cNvPr>
          <p:cNvSpPr txBox="1">
            <a:spLocks/>
          </p:cNvSpPr>
          <p:nvPr/>
        </p:nvSpPr>
        <p:spPr>
          <a:xfrm>
            <a:off x="455201" y="751835"/>
            <a:ext cx="9883535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Обеспечение продовольственной безопасности — один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из приоритетов государственной социально-экономической политики Беларуси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030C93C3-2336-4012-A77C-26C6EA4EED01}"/>
              </a:ext>
            </a:extLst>
          </p:cNvPr>
          <p:cNvCxnSpPr>
            <a:cxnSpLocks/>
          </p:cNvCxnSpPr>
          <p:nvPr/>
        </p:nvCxnSpPr>
        <p:spPr>
          <a:xfrm flipH="1">
            <a:off x="441434" y="0"/>
            <a:ext cx="13767" cy="1720012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EDABE18F-9EA9-4F5A-B3DD-FDA6BE73AC76}"/>
              </a:ext>
            </a:extLst>
          </p:cNvPr>
          <p:cNvSpPr/>
          <p:nvPr/>
        </p:nvSpPr>
        <p:spPr>
          <a:xfrm>
            <a:off x="368203" y="3858671"/>
            <a:ext cx="54141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sz="1600" dirty="0"/>
              <a:t>Флагманами пищевой промышленности являются </a:t>
            </a:r>
            <a:r>
              <a:rPr lang="ru-RU" sz="1600" b="1" dirty="0"/>
              <a:t>Министерство сельского хозяйства и продовольствия Республики Беларусь </a:t>
            </a:r>
            <a:r>
              <a:rPr lang="ru-RU" sz="1600" dirty="0"/>
              <a:t>(Минсельхозпрод) и </a:t>
            </a:r>
            <a:r>
              <a:rPr lang="ru-RU" sz="1600" b="1" dirty="0"/>
              <a:t>концерн</a:t>
            </a:r>
            <a:r>
              <a:rPr lang="ru-RU" sz="1600" dirty="0"/>
              <a:t> </a:t>
            </a:r>
            <a:r>
              <a:rPr lang="ru-RU" sz="1600" b="1" dirty="0"/>
              <a:t>«</a:t>
            </a:r>
            <a:r>
              <a:rPr lang="ru-RU" sz="1600" b="1" dirty="0" err="1"/>
              <a:t>Белгоспищепром</a:t>
            </a:r>
            <a:r>
              <a:rPr lang="ru-RU" sz="1600" b="1" dirty="0"/>
              <a:t>»</a:t>
            </a:r>
            <a:r>
              <a:rPr lang="ru-RU" sz="1600" dirty="0"/>
              <a:t>. В их состав входят крупнейшие предприятия мясной и молочной, кондитерской, сахарной, консервной, масложировой и иных отраслей страны.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1A0654D6-B09A-48D1-9C46-A398C97E1CE8}"/>
              </a:ext>
            </a:extLst>
          </p:cNvPr>
          <p:cNvSpPr/>
          <p:nvPr/>
        </p:nvSpPr>
        <p:spPr>
          <a:xfrm>
            <a:off x="6057551" y="1798470"/>
            <a:ext cx="5766246" cy="174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b="1" dirty="0"/>
              <a:t>Обеспечение продовольственной безопасности </a:t>
            </a:r>
            <a:r>
              <a:rPr lang="ru-RU" dirty="0"/>
              <a:t>— один из приоритетов государственной социально-экономической и аграрной политики Беларуси.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Основу действующей системы составляет </a:t>
            </a:r>
            <a:r>
              <a:rPr lang="ru-RU" b="1" dirty="0">
                <a:solidFill>
                  <a:srgbClr val="C00000"/>
                </a:solidFill>
              </a:rPr>
              <a:t>Концепция национальной продовольственной безопасности Беларуси</a:t>
            </a:r>
            <a:r>
              <a:rPr lang="ru-RU" dirty="0"/>
              <a:t>, принятая 10 марта 2004 года. 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317" y="1905209"/>
            <a:ext cx="5225551" cy="188611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1BAE162-4363-4C20-84B4-80B0CCC221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971" y="5347947"/>
            <a:ext cx="447209" cy="4435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611">
            <a:off x="529495" y="5946951"/>
            <a:ext cx="491160" cy="491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EC8D7BF-0C29-42C3-B7D3-21173ECF0F83}"/>
              </a:ext>
            </a:extLst>
          </p:cNvPr>
          <p:cNvSpPr txBox="1"/>
          <p:nvPr/>
        </p:nvSpPr>
        <p:spPr>
          <a:xfrm>
            <a:off x="2470145" y="5630567"/>
            <a:ext cx="3188928" cy="688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i="1" dirty="0"/>
              <a:t>Видео «Безопасность продуктов питания: сертификация НАССР» (08:50)</a:t>
            </a:r>
            <a:endParaRPr lang="en-US" sz="1600" i="1" dirty="0"/>
          </a:p>
        </p:txBody>
      </p:sp>
      <p:pic>
        <p:nvPicPr>
          <p:cNvPr id="4" name="Рисунок 3">
            <a:hlinkClick r:id="rId7"/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501" y="5317975"/>
            <a:ext cx="1313323" cy="131332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0346" y="5226302"/>
            <a:ext cx="491160" cy="491160"/>
          </a:xfrm>
          <a:prstGeom prst="rect">
            <a:avLst/>
          </a:prstGeom>
        </p:spPr>
      </p:pic>
      <p:pic>
        <p:nvPicPr>
          <p:cNvPr id="5" name="Рисунок 4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1479" y="3697168"/>
            <a:ext cx="743326" cy="137245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B715591C-02CD-4764-85B5-4BD2F112BE68}"/>
              </a:ext>
            </a:extLst>
          </p:cNvPr>
          <p:cNvSpPr/>
          <p:nvPr/>
        </p:nvSpPr>
        <p:spPr>
          <a:xfrm>
            <a:off x="6096000" y="3618943"/>
            <a:ext cx="4727680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2017 году утверждена </a:t>
            </a:r>
            <a:r>
              <a:rPr lang="ru-RU" b="1" dirty="0">
                <a:solidFill>
                  <a:srgbClr val="C00000"/>
                </a:solidFill>
              </a:rPr>
              <a:t>Доктрина национальной продовольственной безопасности Республики Беларусь до 2030 года</a:t>
            </a:r>
            <a:r>
              <a:rPr lang="ru-RU" dirty="0"/>
              <a:t>, которая определяет стратегию устойчивого обеспечения населения продовольствием для полноценного питания и здорового образа жизни путем развития конкурентоспособного аграрного производства, а также создания социально-экономических условий для поддержания потребления основных продуктов питания на рациональном уровне.</a:t>
            </a:r>
          </a:p>
        </p:txBody>
      </p:sp>
    </p:spTree>
    <p:extLst>
      <p:ext uri="{BB962C8B-B14F-4D97-AF65-F5344CB8AC3E}">
        <p14:creationId xmlns:p14="http://schemas.microsoft.com/office/powerpoint/2010/main" val="782264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3</a:t>
            </a:fld>
            <a:endParaRPr lang="x-none" dirty="0"/>
          </a:p>
        </p:txBody>
      </p:sp>
      <p:sp>
        <p:nvSpPr>
          <p:cNvPr id="18" name="Заголовок 9">
            <a:extLst>
              <a:ext uri="{FF2B5EF4-FFF2-40B4-BE49-F238E27FC236}">
                <a16:creationId xmlns:a16="http://schemas.microsoft.com/office/drawing/2014/main" xmlns="" id="{E6BBB849-1F5A-4CBF-BACF-C92B8380FB12}"/>
              </a:ext>
            </a:extLst>
          </p:cNvPr>
          <p:cNvSpPr txBox="1">
            <a:spLocks/>
          </p:cNvSpPr>
          <p:nvPr/>
        </p:nvSpPr>
        <p:spPr>
          <a:xfrm>
            <a:off x="455201" y="751835"/>
            <a:ext cx="9883535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Обеспечение продовольственной безопасности — один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из приоритетов государственной социально-экономической политики Беларуси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030C93C3-2336-4012-A77C-26C6EA4EED01}"/>
              </a:ext>
            </a:extLst>
          </p:cNvPr>
          <p:cNvCxnSpPr>
            <a:cxnSpLocks/>
          </p:cNvCxnSpPr>
          <p:nvPr/>
        </p:nvCxnSpPr>
        <p:spPr>
          <a:xfrm flipH="1">
            <a:off x="441434" y="0"/>
            <a:ext cx="13767" cy="1720012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EDABE18F-9EA9-4F5A-B3DD-FDA6BE73AC76}"/>
              </a:ext>
            </a:extLst>
          </p:cNvPr>
          <p:cNvSpPr/>
          <p:nvPr/>
        </p:nvSpPr>
        <p:spPr>
          <a:xfrm>
            <a:off x="368203" y="3858671"/>
            <a:ext cx="54141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sz="1600" dirty="0"/>
              <a:t>Флагманами пищевой промышленности являются </a:t>
            </a:r>
            <a:r>
              <a:rPr lang="ru-RU" sz="1600" b="1" dirty="0"/>
              <a:t>Министерство сельского хозяйства и продовольствия Республики Беларусь </a:t>
            </a:r>
            <a:r>
              <a:rPr lang="ru-RU" sz="1600" dirty="0"/>
              <a:t>(Минсельхозпрод) и </a:t>
            </a:r>
            <a:r>
              <a:rPr lang="ru-RU" sz="1600" b="1" dirty="0"/>
              <a:t>концерн</a:t>
            </a:r>
            <a:r>
              <a:rPr lang="ru-RU" sz="1600" dirty="0"/>
              <a:t> </a:t>
            </a:r>
            <a:r>
              <a:rPr lang="ru-RU" sz="1600" b="1" dirty="0"/>
              <a:t>«</a:t>
            </a:r>
            <a:r>
              <a:rPr lang="ru-RU" sz="1600" b="1" dirty="0" err="1"/>
              <a:t>Белгоспищепром</a:t>
            </a:r>
            <a:r>
              <a:rPr lang="ru-RU" sz="1600" b="1" dirty="0"/>
              <a:t>»</a:t>
            </a:r>
            <a:r>
              <a:rPr lang="ru-RU" sz="1600" dirty="0"/>
              <a:t>. В их состав входят крупнейшие предприятия мясной и молочной, кондитерской, сахарной, консервной, масложировой и иных отраслей страны.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1A0654D6-B09A-48D1-9C46-A398C97E1CE8}"/>
              </a:ext>
            </a:extLst>
          </p:cNvPr>
          <p:cNvSpPr/>
          <p:nvPr/>
        </p:nvSpPr>
        <p:spPr>
          <a:xfrm>
            <a:off x="6057551" y="1798470"/>
            <a:ext cx="5766246" cy="174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b="1" dirty="0"/>
              <a:t>Обеспечение продовольственной безопасности </a:t>
            </a:r>
            <a:r>
              <a:rPr lang="ru-RU" dirty="0"/>
              <a:t>— один из приоритетов государственной социально-экономической и аграрной политики Беларуси.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Основу действующей системы положила </a:t>
            </a:r>
            <a:r>
              <a:rPr lang="ru-RU" b="1" dirty="0">
                <a:solidFill>
                  <a:srgbClr val="C00000"/>
                </a:solidFill>
              </a:rPr>
              <a:t>Концепция национальной продовольственной безопасности Беларуси</a:t>
            </a:r>
            <a:r>
              <a:rPr lang="ru-RU" dirty="0"/>
              <a:t>, принятая 10 марта 2004 года. 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317" y="1905209"/>
            <a:ext cx="5225551" cy="188611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1BAE162-4363-4C20-84B4-80B0CCC221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971" y="5347947"/>
            <a:ext cx="447209" cy="4435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611">
            <a:off x="529495" y="5946951"/>
            <a:ext cx="491160" cy="491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EC8D7BF-0C29-42C3-B7D3-21173ECF0F83}"/>
              </a:ext>
            </a:extLst>
          </p:cNvPr>
          <p:cNvSpPr txBox="1"/>
          <p:nvPr/>
        </p:nvSpPr>
        <p:spPr>
          <a:xfrm>
            <a:off x="2500406" y="5630567"/>
            <a:ext cx="3188928" cy="688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i="1" dirty="0"/>
              <a:t>Видео «Безопасность продуктов питания: сертификация НАССР» (08:50)</a:t>
            </a:r>
            <a:endParaRPr lang="en-US" sz="1600" i="1" dirty="0"/>
          </a:p>
        </p:txBody>
      </p:sp>
      <p:pic>
        <p:nvPicPr>
          <p:cNvPr id="4" name="Рисунок 3">
            <a:hlinkClick r:id="rId7"/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501" y="5317975"/>
            <a:ext cx="1313323" cy="131332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0346" y="5226302"/>
            <a:ext cx="491160" cy="491160"/>
          </a:xfrm>
          <a:prstGeom prst="rect">
            <a:avLst/>
          </a:prstGeom>
        </p:spPr>
      </p:pic>
      <p:pic>
        <p:nvPicPr>
          <p:cNvPr id="5" name="Рисунок 4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1479" y="3697168"/>
            <a:ext cx="743326" cy="137245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B715591C-02CD-4764-85B5-4BD2F112BE68}"/>
              </a:ext>
            </a:extLst>
          </p:cNvPr>
          <p:cNvSpPr/>
          <p:nvPr/>
        </p:nvSpPr>
        <p:spPr>
          <a:xfrm>
            <a:off x="6096000" y="3618943"/>
            <a:ext cx="4727680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2017 году утверждена </a:t>
            </a:r>
            <a:r>
              <a:rPr lang="ru-RU" b="1" dirty="0">
                <a:solidFill>
                  <a:srgbClr val="C00000"/>
                </a:solidFill>
              </a:rPr>
              <a:t>Доктрина национальной продовольственной безопасности Республики Беларусь до 2030 года</a:t>
            </a:r>
            <a:r>
              <a:rPr lang="ru-RU" dirty="0"/>
              <a:t>, которая определяется стратегия устойчивого обеспечения населения продовольствием для полноценного питания и здорового образа жизни путем развития конкурентоспособного аграрного производства, а также создания социально-экономических условий для поддержания потребления основных продуктов питания на рациональном уровне.</a:t>
            </a:r>
          </a:p>
        </p:txBody>
      </p:sp>
      <p:pic>
        <p:nvPicPr>
          <p:cNvPr id="1028" name="Picture 4" descr="Продовольственная безопасность Беларуси">
            <a:extLst>
              <a:ext uri="{FF2B5EF4-FFF2-40B4-BE49-F238E27FC236}">
                <a16:creationId xmlns:a16="http://schemas.microsoft.com/office/drawing/2014/main" xmlns="" id="{423FF979-AB2D-4770-8567-1478B10C8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7569" y="0"/>
            <a:ext cx="2949012" cy="703852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hlinkClick r:id="rId13" action="ppaction://hlinksldjump"/>
            <a:extLst>
              <a:ext uri="{FF2B5EF4-FFF2-40B4-BE49-F238E27FC236}">
                <a16:creationId xmlns:a16="http://schemas.microsoft.com/office/drawing/2014/main" xmlns="" id="{7EB2C20C-7C09-4849-A5CB-D8CB3842B593}"/>
              </a:ext>
            </a:extLst>
          </p:cNvPr>
          <p:cNvSpPr/>
          <p:nvPr/>
        </p:nvSpPr>
        <p:spPr>
          <a:xfrm>
            <a:off x="640346" y="-119851"/>
            <a:ext cx="11785347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004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инистерство сельского хозяйства и продовольствия Республики Беларусь — 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96" y="1993077"/>
            <a:ext cx="1827275" cy="183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4</a:t>
            </a:fld>
            <a:endParaRPr lang="x-none" dirty="0"/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030C93C3-2336-4012-A77C-26C6EA4EED01}"/>
              </a:ext>
            </a:extLst>
          </p:cNvPr>
          <p:cNvCxnSpPr>
            <a:cxnSpLocks/>
          </p:cNvCxnSpPr>
          <p:nvPr/>
        </p:nvCxnSpPr>
        <p:spPr>
          <a:xfrm flipH="1">
            <a:off x="441434" y="0"/>
            <a:ext cx="13767" cy="1720012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EDABE18F-9EA9-4F5A-B3DD-FDA6BE73AC76}"/>
              </a:ext>
            </a:extLst>
          </p:cNvPr>
          <p:cNvSpPr/>
          <p:nvPr/>
        </p:nvSpPr>
        <p:spPr>
          <a:xfrm>
            <a:off x="268221" y="3890445"/>
            <a:ext cx="5112672" cy="2557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b="1" dirty="0"/>
              <a:t>Основные задачи Минсельхозпрода </a:t>
            </a:r>
            <a:r>
              <a:rPr lang="ru-RU" dirty="0"/>
              <a:t>- </a:t>
            </a:r>
            <a:r>
              <a:rPr lang="ru-RU" sz="1600" dirty="0"/>
              <a:t>осуществление государственного управления и регулирования в области сельского хозяйства, рыболовства, рыбоводства, производства пищевых продуктов, а также в области семеноводства, сортоиспытания, карантина и защиты растений, сохранения и повышения плодородия почв, племенного дела, ветеринарии, обеспечения качества продовольственного сырья и пищевых продуктов, мелиорации, механизации и электрификации сельскохозяйственного производства.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1A0654D6-B09A-48D1-9C46-A398C97E1CE8}"/>
              </a:ext>
            </a:extLst>
          </p:cNvPr>
          <p:cNvSpPr/>
          <p:nvPr/>
        </p:nvSpPr>
        <p:spPr>
          <a:xfrm>
            <a:off x="5559690" y="2510287"/>
            <a:ext cx="6423482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b="1" dirty="0"/>
              <a:t>Белорусский государственный концерн пищевой промышленности «</a:t>
            </a:r>
            <a:r>
              <a:rPr lang="ru-RU" b="1" dirty="0" err="1"/>
              <a:t>Белгоспищепром</a:t>
            </a:r>
            <a:r>
              <a:rPr lang="ru-RU" b="1" dirty="0"/>
              <a:t>» </a:t>
            </a:r>
            <a:r>
              <a:rPr lang="ru-RU" dirty="0"/>
              <a:t>является основным производителем пищевой продукции в стране и проводит единую экономическую, техническую и технологическую политику в пищевой промышленности республики, которая включает более 20 подотраслей, производящих сотни наименований продовольственных товаров.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786" y="1746117"/>
            <a:ext cx="4011782" cy="70607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DABE18F-9EA9-4F5A-B3DD-FDA6BE73AC76}"/>
              </a:ext>
            </a:extLst>
          </p:cNvPr>
          <p:cNvSpPr/>
          <p:nvPr/>
        </p:nvSpPr>
        <p:spPr>
          <a:xfrm>
            <a:off x="2175052" y="2006742"/>
            <a:ext cx="312378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b="1" dirty="0">
                <a:solidFill>
                  <a:srgbClr val="C00000"/>
                </a:solidFill>
              </a:rPr>
              <a:t>Минсельхозпрод</a:t>
            </a:r>
            <a:r>
              <a:rPr lang="ru-RU" dirty="0"/>
              <a:t> является республиканским органом государственного управления и подчиняется Совету Министров Республики Беларусь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1BAE162-4363-4C20-84B4-80B0CCC2216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9528" y="4461789"/>
            <a:ext cx="447209" cy="44351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7552" y="5067785"/>
            <a:ext cx="491160" cy="49116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EC8D7BF-0C29-42C3-B7D3-21173ECF0F83}"/>
              </a:ext>
            </a:extLst>
          </p:cNvPr>
          <p:cNvSpPr txBox="1"/>
          <p:nvPr/>
        </p:nvSpPr>
        <p:spPr>
          <a:xfrm>
            <a:off x="10039571" y="5744119"/>
            <a:ext cx="2152429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i="1" dirty="0"/>
              <a:t>Видео «Продовольственная безопасность» (0</a:t>
            </a:r>
            <a:r>
              <a:rPr lang="en-US" sz="1400" i="1" dirty="0"/>
              <a:t>7</a:t>
            </a:r>
            <a:r>
              <a:rPr lang="ru-RU" sz="1400" i="1" dirty="0"/>
              <a:t>:</a:t>
            </a:r>
            <a:r>
              <a:rPr lang="en-US" sz="1400" i="1" dirty="0"/>
              <a:t>06</a:t>
            </a:r>
            <a:r>
              <a:rPr lang="ru-RU" sz="1400" i="1" dirty="0"/>
              <a:t>)</a:t>
            </a:r>
            <a:endParaRPr lang="en-US" sz="1400" i="1" dirty="0"/>
          </a:p>
        </p:txBody>
      </p:sp>
      <p:sp>
        <p:nvSpPr>
          <p:cNvPr id="14" name="Заголовок 9">
            <a:extLst>
              <a:ext uri="{FF2B5EF4-FFF2-40B4-BE49-F238E27FC236}">
                <a16:creationId xmlns:a16="http://schemas.microsoft.com/office/drawing/2014/main" xmlns="" id="{52C13D38-5D28-49F2-AFEF-B225C19E314F}"/>
              </a:ext>
            </a:extLst>
          </p:cNvPr>
          <p:cNvSpPr txBox="1">
            <a:spLocks/>
          </p:cNvSpPr>
          <p:nvPr/>
        </p:nvSpPr>
        <p:spPr>
          <a:xfrm>
            <a:off x="455201" y="751835"/>
            <a:ext cx="9883535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Обеспечение продовольственной безопасности — один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из приоритетов государственной социально-экономической политики Беларуси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5A43F2CF-EA93-4739-960D-CB1FD0B58BFA}"/>
              </a:ext>
            </a:extLst>
          </p:cNvPr>
          <p:cNvSpPr/>
          <p:nvPr/>
        </p:nvSpPr>
        <p:spPr>
          <a:xfrm>
            <a:off x="5559690" y="4412059"/>
            <a:ext cx="4309892" cy="2163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sz="1600" dirty="0"/>
              <a:t>«</a:t>
            </a:r>
            <a:r>
              <a:rPr lang="ru-RU" sz="1600" dirty="0" err="1"/>
              <a:t>Белгоспищепром</a:t>
            </a:r>
            <a:r>
              <a:rPr lang="ru-RU" sz="1600" dirty="0"/>
              <a:t>» разработал специальный </a:t>
            </a:r>
            <a:r>
              <a:rPr lang="ru-RU" sz="1600" b="1" dirty="0"/>
              <a:t>QR-код Made </a:t>
            </a:r>
            <a:r>
              <a:rPr lang="ru-RU" sz="1600" b="1" dirty="0" err="1"/>
              <a:t>in</a:t>
            </a:r>
            <a:r>
              <a:rPr lang="ru-RU" sz="1600" b="1" dirty="0"/>
              <a:t> </a:t>
            </a:r>
            <a:r>
              <a:rPr lang="ru-RU" sz="1600" b="1" dirty="0" err="1"/>
              <a:t>Belarus</a:t>
            </a:r>
            <a:r>
              <a:rPr lang="ru-RU" sz="1600" b="1" dirty="0"/>
              <a:t> </a:t>
            </a:r>
            <a:r>
              <a:rPr lang="ru-RU" sz="1600" dirty="0"/>
              <a:t>для размещения на всех этикетках, упаковках продукции концерна, ориентированной как на экспорт, так и на внутренний рынок.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sz="1600" dirty="0"/>
              <a:t>С помощью телефона по QR-коду можно будет зайти на </a:t>
            </a:r>
            <a:r>
              <a:rPr lang="ru-RU" sz="1600" dirty="0" err="1"/>
              <a:t>промосайт</a:t>
            </a:r>
            <a:r>
              <a:rPr lang="ru-RU" sz="1600" dirty="0"/>
              <a:t> концерна и перейти на сайт производителя,</a:t>
            </a:r>
            <a:r>
              <a:rPr lang="en-US" sz="1600" dirty="0"/>
              <a:t> </a:t>
            </a:r>
            <a:r>
              <a:rPr lang="ru-RU" sz="1600" dirty="0"/>
              <a:t>увидеть полное описание продукта.</a:t>
            </a:r>
          </a:p>
        </p:txBody>
      </p:sp>
      <p:pic>
        <p:nvPicPr>
          <p:cNvPr id="2050" name="Picture 2">
            <a:hlinkClick r:id="rId9"/>
            <a:extLst>
              <a:ext uri="{FF2B5EF4-FFF2-40B4-BE49-F238E27FC236}">
                <a16:creationId xmlns:a16="http://schemas.microsoft.com/office/drawing/2014/main" xmlns="" id="{F7DF48C6-CDDE-42DC-AA8B-A1FB710917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7460" y="4481928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183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5</a:t>
            </a:fld>
            <a:endParaRPr lang="x-none" dirty="0"/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030C93C3-2336-4012-A77C-26C6EA4EED01}"/>
              </a:ext>
            </a:extLst>
          </p:cNvPr>
          <p:cNvCxnSpPr>
            <a:cxnSpLocks/>
          </p:cNvCxnSpPr>
          <p:nvPr/>
        </p:nvCxnSpPr>
        <p:spPr>
          <a:xfrm flipH="1">
            <a:off x="441434" y="0"/>
            <a:ext cx="13767" cy="1720012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EDABE18F-9EA9-4F5A-B3DD-FDA6BE73AC76}"/>
              </a:ext>
            </a:extLst>
          </p:cNvPr>
          <p:cNvSpPr/>
          <p:nvPr/>
        </p:nvSpPr>
        <p:spPr>
          <a:xfrm>
            <a:off x="2403337" y="1904678"/>
            <a:ext cx="3439070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b="1" dirty="0"/>
              <a:t>Компания «Савушкин продукт» </a:t>
            </a:r>
            <a:r>
              <a:rPr lang="ru-RU" dirty="0"/>
              <a:t>- лидер молочной отрасли Беларуси, один из крупнейших производителей натуральной молочной продукции в Восточноевропейском регионе, входит в первую тройку крупнейших молочных компаний СНГ.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1A0654D6-B09A-48D1-9C46-A398C97E1CE8}"/>
              </a:ext>
            </a:extLst>
          </p:cNvPr>
          <p:cNvSpPr/>
          <p:nvPr/>
        </p:nvSpPr>
        <p:spPr>
          <a:xfrm>
            <a:off x="6006286" y="1816620"/>
            <a:ext cx="5822299" cy="479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Беларуси вырабатывается свыше </a:t>
            </a:r>
            <a:r>
              <a:rPr lang="ru-RU" b="1" dirty="0"/>
              <a:t>400</a:t>
            </a:r>
            <a:r>
              <a:rPr lang="ru-RU" dirty="0"/>
              <a:t> наименований </a:t>
            </a:r>
            <a:r>
              <a:rPr lang="ru-RU" b="1" dirty="0">
                <a:solidFill>
                  <a:srgbClr val="C00000"/>
                </a:solidFill>
              </a:rPr>
              <a:t>твердых и полутвердых сыров</a:t>
            </a:r>
            <a:r>
              <a:rPr lang="ru-RU" dirty="0">
                <a:solidFill>
                  <a:srgbClr val="FF0000"/>
                </a:solidFill>
              </a:rPr>
              <a:t>.</a:t>
            </a:r>
            <a:r>
              <a:rPr lang="ru-RU" dirty="0"/>
              <a:t> В 2021 году предприятия произвели 259 тысяч тонн сыров, из них 223 тысячи тонн – твердых и полутвердых сортов.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Беларусь занимает </a:t>
            </a:r>
            <a:r>
              <a:rPr lang="ru-RU" b="1" dirty="0"/>
              <a:t>четвертую строчку в мировом рейтинге </a:t>
            </a:r>
            <a:r>
              <a:rPr lang="ru-RU" dirty="0"/>
              <a:t>по экспорту сыров – после Европейского союза, США и Новой Зеландии. Практически весь объем сыров (99,8 %) экспортируется в страны СНГ. Доля России в экспорте превышает 93 %.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Главные преимущества белорусской </a:t>
            </a:r>
            <a:r>
              <a:rPr lang="ru-RU" b="1" dirty="0">
                <a:solidFill>
                  <a:srgbClr val="C00000"/>
                </a:solidFill>
              </a:rPr>
              <a:t>мясной продукции </a:t>
            </a:r>
            <a:r>
              <a:rPr lang="ru-RU" dirty="0"/>
              <a:t>– высокое качество и экологическая безопасность.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нашей стране производится более </a:t>
            </a:r>
            <a:r>
              <a:rPr lang="ru-RU" b="1" dirty="0"/>
              <a:t>1200</a:t>
            </a:r>
            <a:r>
              <a:rPr lang="ru-RU" dirty="0"/>
              <a:t> видов мясной продукции, в том числе </a:t>
            </a:r>
            <a:r>
              <a:rPr lang="ru-RU" b="1" dirty="0"/>
              <a:t>800</a:t>
            </a:r>
            <a:r>
              <a:rPr lang="ru-RU" dirty="0"/>
              <a:t> видов колбасных изделий, около </a:t>
            </a:r>
            <a:r>
              <a:rPr lang="ru-RU" b="1" dirty="0"/>
              <a:t>250</a:t>
            </a:r>
            <a:r>
              <a:rPr lang="ru-RU" dirty="0"/>
              <a:t> наименований полуфабрикатов, более </a:t>
            </a:r>
            <a:r>
              <a:rPr lang="ru-RU" b="1" dirty="0"/>
              <a:t>150</a:t>
            </a:r>
            <a:r>
              <a:rPr lang="ru-RU" dirty="0"/>
              <a:t> видов консервов. Агрокомплексов, занятых на рынке мяса и мясных продуктов – более </a:t>
            </a:r>
            <a:r>
              <a:rPr lang="ru-RU" b="1" dirty="0"/>
              <a:t>200</a:t>
            </a:r>
            <a:r>
              <a:rPr lang="ru-RU" dirty="0"/>
              <a:t>. Ежегодный оборот составляет более 3 миллиардов долларов. </a:t>
            </a:r>
          </a:p>
        </p:txBody>
      </p:sp>
      <p:pic>
        <p:nvPicPr>
          <p:cNvPr id="13" name="Picture 2" descr="Савушкин продукт - ГО Управляющая компания холдинга Концерн Брестмясомолпром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580" y="2203161"/>
            <a:ext cx="2127321" cy="1277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DABE18F-9EA9-4F5A-B3DD-FDA6BE73AC76}"/>
              </a:ext>
            </a:extLst>
          </p:cNvPr>
          <p:cNvSpPr/>
          <p:nvPr/>
        </p:nvSpPr>
        <p:spPr>
          <a:xfrm>
            <a:off x="2403336" y="4279683"/>
            <a:ext cx="3439069" cy="2240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Более 60% производимой продукции компании направляется на экспорт — более чем в 30 стран мира.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Среди них: Россия, Китай, Казахстан, Азербайджан, Япония, Филиппины, Иордания, Сингапур и др.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80" y="4793057"/>
            <a:ext cx="491160" cy="491160"/>
          </a:xfrm>
          <a:prstGeom prst="rect">
            <a:avLst/>
          </a:prstGeom>
        </p:spPr>
      </p:pic>
      <p:pic>
        <p:nvPicPr>
          <p:cNvPr id="4" name="Рисунок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177" y="3763107"/>
            <a:ext cx="1326999" cy="264484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Заголовок 9">
            <a:extLst>
              <a:ext uri="{FF2B5EF4-FFF2-40B4-BE49-F238E27FC236}">
                <a16:creationId xmlns:a16="http://schemas.microsoft.com/office/drawing/2014/main" xmlns="" id="{06B6700F-D0AB-43B6-8043-363F602E1E21}"/>
              </a:ext>
            </a:extLst>
          </p:cNvPr>
          <p:cNvSpPr txBox="1">
            <a:spLocks/>
          </p:cNvSpPr>
          <p:nvPr/>
        </p:nvSpPr>
        <p:spPr>
          <a:xfrm>
            <a:off x="455201" y="751835"/>
            <a:ext cx="9883535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Обеспечение продовольственной безопасности — один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из приоритетов государственной социально-экономической политики Беларуси</a:t>
            </a:r>
          </a:p>
        </p:txBody>
      </p:sp>
    </p:spTree>
    <p:extLst>
      <p:ext uri="{BB962C8B-B14F-4D97-AF65-F5344CB8AC3E}">
        <p14:creationId xmlns:p14="http://schemas.microsoft.com/office/powerpoint/2010/main" val="3385490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6</a:t>
            </a:fld>
            <a:endParaRPr lang="x-none" dirty="0"/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030C93C3-2336-4012-A77C-26C6EA4EED01}"/>
              </a:ext>
            </a:extLst>
          </p:cNvPr>
          <p:cNvCxnSpPr>
            <a:cxnSpLocks/>
          </p:cNvCxnSpPr>
          <p:nvPr/>
        </p:nvCxnSpPr>
        <p:spPr>
          <a:xfrm flipH="1">
            <a:off x="441434" y="0"/>
            <a:ext cx="13767" cy="1720012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EDABE18F-9EA9-4F5A-B3DD-FDA6BE73AC76}"/>
              </a:ext>
            </a:extLst>
          </p:cNvPr>
          <p:cNvSpPr/>
          <p:nvPr/>
        </p:nvSpPr>
        <p:spPr>
          <a:xfrm>
            <a:off x="2403337" y="1904678"/>
            <a:ext cx="3439070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b="1" dirty="0"/>
              <a:t>Компания «Савушкин продукт» </a:t>
            </a:r>
            <a:r>
              <a:rPr lang="ru-RU" dirty="0"/>
              <a:t>- лидер молочной отрасли Беларуси, один из крупнейших производителей натуральной молочной продукции в Восточноевропейском регионе, входит в первую тройку крупнейших молочных компаний СНГ.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1A0654D6-B09A-48D1-9C46-A398C97E1CE8}"/>
              </a:ext>
            </a:extLst>
          </p:cNvPr>
          <p:cNvSpPr/>
          <p:nvPr/>
        </p:nvSpPr>
        <p:spPr>
          <a:xfrm>
            <a:off x="6006286" y="1816620"/>
            <a:ext cx="5822299" cy="479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Беларуси вырабатывается свыше </a:t>
            </a:r>
            <a:r>
              <a:rPr lang="ru-RU" b="1" dirty="0"/>
              <a:t>400</a:t>
            </a:r>
            <a:r>
              <a:rPr lang="ru-RU" dirty="0"/>
              <a:t> наименований </a:t>
            </a:r>
            <a:r>
              <a:rPr lang="ru-RU" b="1" dirty="0">
                <a:solidFill>
                  <a:srgbClr val="C00000"/>
                </a:solidFill>
              </a:rPr>
              <a:t>твердых и полутвердых сыров</a:t>
            </a:r>
            <a:r>
              <a:rPr lang="ru-RU" dirty="0"/>
              <a:t>. В 2021 году предприятия произвели 259 тысяч тонн сыров, из них 223 тысячи тонн – твердых и полутвердых сортов.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Беларусь занимает </a:t>
            </a:r>
            <a:r>
              <a:rPr lang="ru-RU" b="1" dirty="0"/>
              <a:t>четвертую строчку в мировом рейтинге </a:t>
            </a:r>
            <a:r>
              <a:rPr lang="ru-RU" dirty="0"/>
              <a:t>по экспорту сыров – после Европейского союза, США и Новой Зеландии. Практически весь объем сыров (99,8 %) экспортируется в страны СНГ. Доля России в экспорте превышает 93 %.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Главные преимущества белорусской </a:t>
            </a:r>
            <a:r>
              <a:rPr lang="ru-RU" b="1" dirty="0">
                <a:solidFill>
                  <a:srgbClr val="C00000"/>
                </a:solidFill>
              </a:rPr>
              <a:t>мясной продукции </a:t>
            </a:r>
            <a:r>
              <a:rPr lang="ru-RU" dirty="0"/>
              <a:t>– высокое качество и экологическая безопасность.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нашей стране производится более </a:t>
            </a:r>
            <a:r>
              <a:rPr lang="ru-RU" b="1" dirty="0"/>
              <a:t>1200</a:t>
            </a:r>
            <a:r>
              <a:rPr lang="ru-RU" dirty="0"/>
              <a:t> видов мясной продукции, в том числе </a:t>
            </a:r>
            <a:r>
              <a:rPr lang="ru-RU" b="1" dirty="0"/>
              <a:t>800</a:t>
            </a:r>
            <a:r>
              <a:rPr lang="ru-RU" dirty="0"/>
              <a:t> видов колбасных изделий, около </a:t>
            </a:r>
            <a:r>
              <a:rPr lang="ru-RU" b="1" dirty="0"/>
              <a:t>250</a:t>
            </a:r>
            <a:r>
              <a:rPr lang="ru-RU" dirty="0"/>
              <a:t> наименований полуфабрикатов, более </a:t>
            </a:r>
            <a:r>
              <a:rPr lang="ru-RU" b="1" dirty="0"/>
              <a:t>150</a:t>
            </a:r>
            <a:r>
              <a:rPr lang="ru-RU" dirty="0"/>
              <a:t> видов консервов. Агрокомплексов, занятых на рынке мяса и мясных продуктов – более </a:t>
            </a:r>
            <a:r>
              <a:rPr lang="ru-RU" b="1" dirty="0"/>
              <a:t>200</a:t>
            </a:r>
            <a:r>
              <a:rPr lang="ru-RU" dirty="0"/>
              <a:t>. Ежегодный оборот составляет более 3 миллиардов долларов. </a:t>
            </a:r>
          </a:p>
        </p:txBody>
      </p:sp>
      <p:pic>
        <p:nvPicPr>
          <p:cNvPr id="13" name="Picture 2" descr="Савушкин продукт - ГО Управляющая компания холдинга Концерн Брестмясомолпром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580" y="2203161"/>
            <a:ext cx="2127321" cy="1277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DABE18F-9EA9-4F5A-B3DD-FDA6BE73AC76}"/>
              </a:ext>
            </a:extLst>
          </p:cNvPr>
          <p:cNvSpPr/>
          <p:nvPr/>
        </p:nvSpPr>
        <p:spPr>
          <a:xfrm>
            <a:off x="2403336" y="4279683"/>
            <a:ext cx="3439069" cy="2240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Более 60% производимой продукции компании направляется на экспорт — в более 30-и стран мира.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Среди них: Россия, Китай, Казахстан, Азербайджан, Япония, Филиппины, Иордания, Сингапур, США, страны ЕС и др.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80" y="4793057"/>
            <a:ext cx="491160" cy="491160"/>
          </a:xfrm>
          <a:prstGeom prst="rect">
            <a:avLst/>
          </a:prstGeom>
        </p:spPr>
      </p:pic>
      <p:pic>
        <p:nvPicPr>
          <p:cNvPr id="4" name="Рисунок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177" y="3763107"/>
            <a:ext cx="1326999" cy="264484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Заголовок 9">
            <a:extLst>
              <a:ext uri="{FF2B5EF4-FFF2-40B4-BE49-F238E27FC236}">
                <a16:creationId xmlns:a16="http://schemas.microsoft.com/office/drawing/2014/main" xmlns="" id="{06B6700F-D0AB-43B6-8043-363F602E1E21}"/>
              </a:ext>
            </a:extLst>
          </p:cNvPr>
          <p:cNvSpPr txBox="1">
            <a:spLocks/>
          </p:cNvSpPr>
          <p:nvPr/>
        </p:nvSpPr>
        <p:spPr>
          <a:xfrm>
            <a:off x="455201" y="751835"/>
            <a:ext cx="9883535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Обеспечение продовольственной безопасности — один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из приоритетов государственной социально-экономической политики Беларуси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CC2F8D9-2984-45A6-96BE-E0F7D523EA3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9676" y="0"/>
            <a:ext cx="3588681" cy="715261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>
            <a:hlinkClick r:id="rId11" action="ppaction://hlinksldjump"/>
            <a:extLst>
              <a:ext uri="{FF2B5EF4-FFF2-40B4-BE49-F238E27FC236}">
                <a16:creationId xmlns:a16="http://schemas.microsoft.com/office/drawing/2014/main" xmlns="" id="{54AEC654-4401-4DEE-A549-7E6EE7FDEDEA}"/>
              </a:ext>
            </a:extLst>
          </p:cNvPr>
          <p:cNvSpPr/>
          <p:nvPr/>
        </p:nvSpPr>
        <p:spPr>
          <a:xfrm>
            <a:off x="-1" y="-1"/>
            <a:ext cx="11942605" cy="6608701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13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7</a:t>
            </a:fld>
            <a:endParaRPr lang="x-none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0D216664-7F49-44A9-AB27-2120BBCA76A2}"/>
              </a:ext>
            </a:extLst>
          </p:cNvPr>
          <p:cNvSpPr/>
          <p:nvPr/>
        </p:nvSpPr>
        <p:spPr>
          <a:xfrm>
            <a:off x="378856" y="4190879"/>
            <a:ext cx="5755988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В республике функционируют свыше </a:t>
            </a:r>
            <a:r>
              <a:rPr lang="ru-RU" b="1" dirty="0">
                <a:solidFill>
                  <a:srgbClr val="C00000"/>
                </a:solidFill>
              </a:rPr>
              <a:t>50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птицеводческих</a:t>
            </a:r>
            <a:r>
              <a:rPr lang="ru-RU" dirty="0"/>
              <a:t> предприятий, из которых </a:t>
            </a:r>
            <a:r>
              <a:rPr lang="ru-RU" b="1" dirty="0"/>
              <a:t>26</a:t>
            </a:r>
            <a:r>
              <a:rPr lang="ru-RU" dirty="0"/>
              <a:t> специализируются на производстве </a:t>
            </a:r>
            <a:r>
              <a:rPr lang="ru-RU" b="1" dirty="0"/>
              <a:t>яиц</a:t>
            </a:r>
            <a:r>
              <a:rPr lang="ru-RU" dirty="0"/>
              <a:t> и </a:t>
            </a:r>
            <a:r>
              <a:rPr lang="ru-RU" b="1" dirty="0"/>
              <a:t>24</a:t>
            </a:r>
            <a:r>
              <a:rPr lang="ru-RU" dirty="0"/>
              <a:t> — на производстве </a:t>
            </a:r>
            <a:r>
              <a:rPr lang="ru-RU" b="1" dirty="0"/>
              <a:t>мяса птицы</a:t>
            </a:r>
            <a:r>
              <a:rPr lang="ru-RU" dirty="0"/>
              <a:t>. 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EDABE18F-9EA9-4F5A-B3DD-FDA6BE73AC76}"/>
              </a:ext>
            </a:extLst>
          </p:cNvPr>
          <p:cNvSpPr/>
          <p:nvPr/>
        </p:nvSpPr>
        <p:spPr>
          <a:xfrm>
            <a:off x="6190429" y="3488298"/>
            <a:ext cx="4230224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>
                <a:ea typeface="Calibri"/>
              </a:rPr>
              <a:t>Производство </a:t>
            </a:r>
            <a:r>
              <a:rPr lang="ru-RU" b="1" dirty="0">
                <a:solidFill>
                  <a:srgbClr val="FF0000"/>
                </a:solidFill>
                <a:ea typeface="Calibri"/>
              </a:rPr>
              <a:t>безалкогольных напитков </a:t>
            </a:r>
            <a:r>
              <a:rPr lang="ru-RU" dirty="0">
                <a:ea typeface="Calibri"/>
              </a:rPr>
              <a:t>(включая минеральные воды) за эти годы</a:t>
            </a:r>
            <a:r>
              <a:rPr lang="ru-RU" dirty="0">
                <a:solidFill>
                  <a:srgbClr val="00B0F0"/>
                </a:solidFill>
                <a:ea typeface="Calibri"/>
              </a:rPr>
              <a:t> </a:t>
            </a:r>
            <a:r>
              <a:rPr lang="ru-RU" dirty="0">
                <a:ea typeface="Calibri"/>
              </a:rPr>
              <a:t>выросло</a:t>
            </a:r>
            <a:r>
              <a:rPr lang="ru-RU" dirty="0">
                <a:solidFill>
                  <a:srgbClr val="00B0F0"/>
                </a:solidFill>
                <a:ea typeface="Calibri"/>
              </a:rPr>
              <a:t> </a:t>
            </a:r>
            <a:r>
              <a:rPr lang="ru-RU" dirty="0">
                <a:ea typeface="Calibri"/>
              </a:rPr>
              <a:t>в четыре раза, а </a:t>
            </a:r>
            <a:r>
              <a:rPr lang="ru-RU" b="1" dirty="0">
                <a:ea typeface="Calibri"/>
              </a:rPr>
              <a:t>«</a:t>
            </a:r>
            <a:r>
              <a:rPr lang="ru-RU" b="1" dirty="0" err="1">
                <a:ea typeface="Calibri"/>
              </a:rPr>
              <a:t>Дарида</a:t>
            </a:r>
            <a:r>
              <a:rPr lang="ru-RU" b="1" dirty="0">
                <a:ea typeface="Calibri"/>
              </a:rPr>
              <a:t>»</a:t>
            </a:r>
            <a:r>
              <a:rPr lang="ru-RU" dirty="0">
                <a:ea typeface="Calibri"/>
              </a:rPr>
              <a:t>, </a:t>
            </a:r>
            <a:r>
              <a:rPr lang="ru-RU" b="1" dirty="0">
                <a:ea typeface="Calibri"/>
              </a:rPr>
              <a:t>«Фрост» </a:t>
            </a:r>
            <a:r>
              <a:rPr lang="ru-RU" dirty="0">
                <a:ea typeface="Calibri"/>
              </a:rPr>
              <a:t>и минеральная вода </a:t>
            </a:r>
            <a:r>
              <a:rPr lang="ru-RU" b="1" dirty="0">
                <a:ea typeface="Calibri"/>
              </a:rPr>
              <a:t>«Минская» </a:t>
            </a:r>
            <a:r>
              <a:rPr lang="ru-RU" dirty="0">
                <a:ea typeface="Calibri"/>
              </a:rPr>
              <a:t>стали первыми продовольственными белорусскими брендами, которые хорошо знают в мире.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82EE077C-493D-4C21-B5B8-523D84A10593}"/>
              </a:ext>
            </a:extLst>
          </p:cNvPr>
          <p:cNvCxnSpPr>
            <a:cxnSpLocks/>
          </p:cNvCxnSpPr>
          <p:nvPr/>
        </p:nvCxnSpPr>
        <p:spPr>
          <a:xfrm flipH="1">
            <a:off x="441434" y="0"/>
            <a:ext cx="13767" cy="1720012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1BAE162-4363-4C20-84B4-80B0CCC221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937" y="5199857"/>
            <a:ext cx="447209" cy="4435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961" y="5762477"/>
            <a:ext cx="491160" cy="4911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EC8D7BF-0C29-42C3-B7D3-21173ECF0F83}"/>
              </a:ext>
            </a:extLst>
          </p:cNvPr>
          <p:cNvSpPr txBox="1"/>
          <p:nvPr/>
        </p:nvSpPr>
        <p:spPr>
          <a:xfrm>
            <a:off x="2477092" y="5559018"/>
            <a:ext cx="334619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i="1" dirty="0"/>
              <a:t>Видео «Сельское хозяйство Беларуси</a:t>
            </a:r>
            <a:r>
              <a:rPr lang="en-US" sz="1600" i="1" dirty="0"/>
              <a:t>. </a:t>
            </a:r>
            <a:r>
              <a:rPr lang="ru-RU" sz="1600" i="1" dirty="0"/>
              <a:t>Достояние Республики» (0</a:t>
            </a:r>
            <a:r>
              <a:rPr lang="en-US" sz="1600" i="1" dirty="0"/>
              <a:t>6</a:t>
            </a:r>
            <a:r>
              <a:rPr lang="ru-RU" sz="1600" i="1" dirty="0"/>
              <a:t>:</a:t>
            </a:r>
            <a:r>
              <a:rPr lang="en-US" sz="1600" i="1" dirty="0"/>
              <a:t>33</a:t>
            </a:r>
            <a:r>
              <a:rPr lang="ru-RU" sz="1600" i="1" dirty="0"/>
              <a:t>)</a:t>
            </a:r>
            <a:endParaRPr lang="en-US" sz="1600" i="1" dirty="0"/>
          </a:p>
        </p:txBody>
      </p:sp>
      <p:sp>
        <p:nvSpPr>
          <p:cNvPr id="12" name="Заголовок 9">
            <a:extLst>
              <a:ext uri="{FF2B5EF4-FFF2-40B4-BE49-F238E27FC236}">
                <a16:creationId xmlns:a16="http://schemas.microsoft.com/office/drawing/2014/main" xmlns="" id="{D3E1E1D0-2885-4476-8BE5-1F56F7DF4DF9}"/>
              </a:ext>
            </a:extLst>
          </p:cNvPr>
          <p:cNvSpPr txBox="1">
            <a:spLocks/>
          </p:cNvSpPr>
          <p:nvPr/>
        </p:nvSpPr>
        <p:spPr>
          <a:xfrm>
            <a:off x="455201" y="751835"/>
            <a:ext cx="9883535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Обеспечение продовольственной безопасности — один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из приоритетов государственной социально-экономической политики Беларуси</a:t>
            </a:r>
          </a:p>
        </p:txBody>
      </p:sp>
      <p:pic>
        <p:nvPicPr>
          <p:cNvPr id="3074" name="Picture 2" descr="Птицеводческая отрасль ориентирована на экспорт | Белорусский  продовольственный торгово-промышленный портал">
            <a:extLst>
              <a:ext uri="{FF2B5EF4-FFF2-40B4-BE49-F238E27FC236}">
                <a16:creationId xmlns:a16="http://schemas.microsoft.com/office/drawing/2014/main" xmlns="" id="{A6979DFC-981A-4AC3-9DB4-09285D7C82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9200" y="1933219"/>
            <a:ext cx="3668440" cy="208684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Санта Импекс Бремор: WMS для склада - InStock Technologies">
            <a:extLst>
              <a:ext uri="{FF2B5EF4-FFF2-40B4-BE49-F238E27FC236}">
                <a16:creationId xmlns:a16="http://schemas.microsoft.com/office/drawing/2014/main" xmlns="" id="{48197E36-BF9F-4C3E-826C-AF67C3962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4844" y="1925675"/>
            <a:ext cx="2369381" cy="139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B24263C2-C875-4742-89DF-BB27418E0BD0}"/>
              </a:ext>
            </a:extLst>
          </p:cNvPr>
          <p:cNvSpPr/>
          <p:nvPr/>
        </p:nvSpPr>
        <p:spPr>
          <a:xfrm>
            <a:off x="8692180" y="1560484"/>
            <a:ext cx="3227622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Производство </a:t>
            </a:r>
            <a:r>
              <a:rPr lang="ru-RU" b="1" dirty="0">
                <a:solidFill>
                  <a:srgbClr val="FF0000"/>
                </a:solidFill>
              </a:rPr>
              <a:t>рыбы и морепродуктов</a:t>
            </a:r>
            <a:r>
              <a:rPr lang="ru-RU" dirty="0"/>
              <a:t> в Беларуси с 2019 по 2022 г. выросло почти в десять раз. Рыбные деликатесы компании </a:t>
            </a:r>
            <a:r>
              <a:rPr lang="ru-RU" b="1" dirty="0"/>
              <a:t>«Санта </a:t>
            </a:r>
            <a:r>
              <a:rPr lang="ru-RU" b="1" dirty="0" err="1"/>
              <a:t>Бремор</a:t>
            </a:r>
            <a:r>
              <a:rPr lang="ru-RU" b="1" dirty="0"/>
              <a:t>» </a:t>
            </a:r>
            <a:r>
              <a:rPr lang="ru-RU" dirty="0"/>
              <a:t>можно встретить далеко за пределами Беларуси.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3780632F-A98F-4454-9710-81F798DCCF59}"/>
              </a:ext>
            </a:extLst>
          </p:cNvPr>
          <p:cNvSpPr/>
          <p:nvPr/>
        </p:nvSpPr>
        <p:spPr>
          <a:xfrm>
            <a:off x="6190428" y="5416112"/>
            <a:ext cx="572937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>
                <a:ea typeface="Calibri"/>
              </a:rPr>
              <a:t>В Беларуси обеспечивается потребность внутреннего рынка в основных видах </a:t>
            </a:r>
            <a:r>
              <a:rPr lang="ru-RU" b="1" dirty="0">
                <a:solidFill>
                  <a:srgbClr val="FF0000"/>
                </a:solidFill>
                <a:ea typeface="Calibri"/>
              </a:rPr>
              <a:t>плодоовощной продукции </a:t>
            </a:r>
            <a:r>
              <a:rPr lang="ru-RU" dirty="0">
                <a:ea typeface="Calibri"/>
              </a:rPr>
              <a:t>и наращивается экспорт свежих овощей, фруктов, ягод и продуктов их глубокой переработки. Вед</a:t>
            </a:r>
            <a:r>
              <a:rPr lang="ru-RU" dirty="0">
                <a:solidFill>
                  <a:srgbClr val="00B0F0"/>
                </a:solidFill>
                <a:ea typeface="Calibri"/>
              </a:rPr>
              <a:t>ё</a:t>
            </a:r>
            <a:r>
              <a:rPr lang="ru-RU" dirty="0">
                <a:ea typeface="Calibri"/>
              </a:rPr>
              <a:t>тся заготовка сезонных овощей.</a:t>
            </a:r>
            <a:endParaRPr lang="ru-RU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94D508C6-463A-45B7-8640-2BED10C7602F}"/>
              </a:ext>
            </a:extLst>
          </p:cNvPr>
          <p:cNvGrpSpPr/>
          <p:nvPr/>
        </p:nvGrpSpPr>
        <p:grpSpPr>
          <a:xfrm>
            <a:off x="10338736" y="3300734"/>
            <a:ext cx="1790187" cy="2120879"/>
            <a:chOff x="10338736" y="3457084"/>
            <a:chExt cx="1790187" cy="2120879"/>
          </a:xfrm>
        </p:grpSpPr>
        <p:pic>
          <p:nvPicPr>
            <p:cNvPr id="3084" name="Picture 12" descr="Вода минеральная ДАРИДА газированая лечебно-столовая 1л">
              <a:extLst>
                <a:ext uri="{FF2B5EF4-FFF2-40B4-BE49-F238E27FC236}">
                  <a16:creationId xmlns:a16="http://schemas.microsoft.com/office/drawing/2014/main" xmlns="" id="{B6047A62-098E-4ACA-8716-19BC8AFD36C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442409" y="3497184"/>
              <a:ext cx="795818" cy="2050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Picture 14" descr="Вода минеральная «Фрост» газированная, 1.5 л - Каталог товаров">
              <a:extLst>
                <a:ext uri="{FF2B5EF4-FFF2-40B4-BE49-F238E27FC236}">
                  <a16:creationId xmlns:a16="http://schemas.microsoft.com/office/drawing/2014/main" xmlns="" id="{19309147-AA3D-4EEB-A1B0-4C77FB053A7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1277395" y="3457084"/>
              <a:ext cx="748309" cy="205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8" name="Picture 16" descr="Купить Минеральная вода &quot;Минская-4&quot; 0,5 л. недорого">
              <a:extLst>
                <a:ext uri="{FF2B5EF4-FFF2-40B4-BE49-F238E27FC236}">
                  <a16:creationId xmlns:a16="http://schemas.microsoft.com/office/drawing/2014/main" xmlns="" id="{1D9A2A98-E103-480E-AC50-F9E7CCF6A6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38736" y="3787776"/>
              <a:ext cx="1790187" cy="179018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90" name="Picture 18">
            <a:hlinkClick r:id="rId15"/>
            <a:extLst>
              <a:ext uri="{FF2B5EF4-FFF2-40B4-BE49-F238E27FC236}">
                <a16:creationId xmlns:a16="http://schemas.microsoft.com/office/drawing/2014/main" xmlns="" id="{103054A4-EE8A-45BC-885A-9AC7B2CA6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2794" y="5199857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863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8</a:t>
            </a:fld>
            <a:endParaRPr lang="x-none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0D216664-7F49-44A9-AB27-2120BBCA76A2}"/>
              </a:ext>
            </a:extLst>
          </p:cNvPr>
          <p:cNvSpPr/>
          <p:nvPr/>
        </p:nvSpPr>
        <p:spPr>
          <a:xfrm>
            <a:off x="4965681" y="2084220"/>
            <a:ext cx="6615081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b="1" dirty="0">
                <a:solidFill>
                  <a:srgbClr val="C00000"/>
                </a:solidFill>
                <a:ea typeface="Calibri"/>
              </a:rPr>
              <a:t>Кондитерская отрасль </a:t>
            </a:r>
            <a:r>
              <a:rPr lang="ru-RU" dirty="0">
                <a:ea typeface="Calibri"/>
              </a:rPr>
              <a:t>— визитная карточка нашей перерабатывающей отрасли.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>
                <a:ea typeface="Calibri"/>
              </a:rPr>
              <a:t>Основных производителей кондитерских изделий в Беларуси порядка </a:t>
            </a:r>
            <a:r>
              <a:rPr lang="ru-RU" b="1" dirty="0">
                <a:ea typeface="Calibri"/>
              </a:rPr>
              <a:t>20</a:t>
            </a:r>
            <a:r>
              <a:rPr lang="ru-RU" dirty="0">
                <a:ea typeface="Calibri"/>
              </a:rPr>
              <a:t>. Среди них как государственные предприятия («Коммунарка», «Спартак» «Красный пищевик», «</a:t>
            </a:r>
            <a:r>
              <a:rPr lang="ru-RU" dirty="0" err="1">
                <a:ea typeface="Calibri"/>
              </a:rPr>
              <a:t>Слодыч</a:t>
            </a:r>
            <a:r>
              <a:rPr lang="ru-RU" dirty="0">
                <a:ea typeface="Calibri"/>
              </a:rPr>
              <a:t>» и ряд других), так и частные предприятия («Онега», «</a:t>
            </a:r>
            <a:r>
              <a:rPr lang="ru-RU" dirty="0" err="1">
                <a:ea typeface="Calibri"/>
              </a:rPr>
              <a:t>Михаэлла</a:t>
            </a:r>
            <a:r>
              <a:rPr lang="ru-RU" dirty="0">
                <a:ea typeface="Calibri"/>
              </a:rPr>
              <a:t>», «</a:t>
            </a:r>
            <a:r>
              <a:rPr lang="ru-RU" dirty="0" err="1">
                <a:ea typeface="Calibri"/>
              </a:rPr>
              <a:t>Белга-Пром</a:t>
            </a:r>
            <a:r>
              <a:rPr lang="ru-RU" dirty="0">
                <a:ea typeface="Calibri"/>
              </a:rPr>
              <a:t>» и другие).</a:t>
            </a:r>
            <a:endParaRPr lang="ru-RU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ru-RU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ru-RU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Производством </a:t>
            </a:r>
            <a:r>
              <a:rPr lang="ru-RU" b="1" dirty="0">
                <a:solidFill>
                  <a:srgbClr val="C00000"/>
                </a:solidFill>
              </a:rPr>
              <a:t>сахара‐песка</a:t>
            </a:r>
            <a:r>
              <a:rPr lang="ru-RU" dirty="0"/>
              <a:t> в Республике Беларусь занимаются </a:t>
            </a:r>
            <a:r>
              <a:rPr lang="ru-RU" b="1" dirty="0"/>
              <a:t>4</a:t>
            </a:r>
            <a:r>
              <a:rPr lang="ru-RU" dirty="0"/>
              <a:t> </a:t>
            </a:r>
            <a:r>
              <a:rPr lang="ru-RU" b="1" dirty="0"/>
              <a:t>сахарных завода</a:t>
            </a:r>
            <a:r>
              <a:rPr lang="ru-RU" dirty="0"/>
              <a:t>: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/>
              <a:t>ОАО «</a:t>
            </a:r>
            <a:r>
              <a:rPr lang="ru-RU" dirty="0" err="1"/>
              <a:t>Городейский</a:t>
            </a:r>
            <a:r>
              <a:rPr lang="ru-RU" dirty="0"/>
              <a:t> сахарный комбинат»,                           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/>
              <a:t>ОАО «Жабинковский сахарный завод»,                               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/>
              <a:t>ОАО «</a:t>
            </a:r>
            <a:r>
              <a:rPr lang="ru-RU" dirty="0" err="1"/>
              <a:t>Скидельский</a:t>
            </a:r>
            <a:r>
              <a:rPr lang="ru-RU" dirty="0"/>
              <a:t> сахарный комбинат»,                           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/>
              <a:t>ОАО «Слуцкий сахарорафинадный комбинат». 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82EE077C-493D-4C21-B5B8-523D84A10593}"/>
              </a:ext>
            </a:extLst>
          </p:cNvPr>
          <p:cNvCxnSpPr>
            <a:cxnSpLocks/>
          </p:cNvCxnSpPr>
          <p:nvPr/>
        </p:nvCxnSpPr>
        <p:spPr>
          <a:xfrm flipH="1">
            <a:off x="441434" y="0"/>
            <a:ext cx="13767" cy="1720012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AutoShape 2" descr="Спартак (кондитерская фабрика)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e-BY"/>
          </a:p>
        </p:txBody>
      </p:sp>
      <p:sp>
        <p:nvSpPr>
          <p:cNvPr id="4" name="AutoShape 4" descr="Рекламные материал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e-BY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694" y="1872412"/>
            <a:ext cx="4194466" cy="523632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Заголовок 9">
            <a:extLst>
              <a:ext uri="{FF2B5EF4-FFF2-40B4-BE49-F238E27FC236}">
                <a16:creationId xmlns:a16="http://schemas.microsoft.com/office/drawing/2014/main" xmlns="" id="{9265CB12-D15E-4D68-AFB5-5B8A563B7927}"/>
              </a:ext>
            </a:extLst>
          </p:cNvPr>
          <p:cNvSpPr txBox="1">
            <a:spLocks/>
          </p:cNvSpPr>
          <p:nvPr/>
        </p:nvSpPr>
        <p:spPr>
          <a:xfrm>
            <a:off x="455201" y="751835"/>
            <a:ext cx="9883535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Обеспечение продовольственной безопасности — один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из приоритетов государственной социально-экономической политики Беларуси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54B4835-1F71-4F6F-9FD8-9426F2961B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5255" y="3919178"/>
            <a:ext cx="945803" cy="75163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A7E5BAA-0309-4D7E-8D40-644ED54D996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6968" y="3919178"/>
            <a:ext cx="1085230" cy="75163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6FE505D1-8D42-4DA0-BD09-ADE2F5EB197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5458" y="3932090"/>
            <a:ext cx="1146282" cy="751633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65E63280-79B7-4A02-B4D8-2CBAFCBE0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6399" y="3844739"/>
            <a:ext cx="1125639" cy="90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xmlns="" id="{BA020252-51E5-4FC4-94CC-F30AB98C91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16697" y="3937869"/>
            <a:ext cx="1476413" cy="576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FBC13DB-DE5B-4F44-B8CD-45E46F27916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6697" y="5329181"/>
            <a:ext cx="1790768" cy="119111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EC8D7BF-0C29-42C3-B7D3-21173ECF0F83}"/>
              </a:ext>
            </a:extLst>
          </p:cNvPr>
          <p:cNvSpPr txBox="1"/>
          <p:nvPr/>
        </p:nvSpPr>
        <p:spPr>
          <a:xfrm>
            <a:off x="485943" y="2376262"/>
            <a:ext cx="955629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i="1" dirty="0"/>
              <a:t>2021 год</a:t>
            </a:r>
            <a:endParaRPr lang="en-US" sz="1400" b="1" i="1" dirty="0"/>
          </a:p>
        </p:txBody>
      </p:sp>
    </p:spTree>
    <p:extLst>
      <p:ext uri="{BB962C8B-B14F-4D97-AF65-F5344CB8AC3E}">
        <p14:creationId xmlns:p14="http://schemas.microsoft.com/office/powerpoint/2010/main" val="2728124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9</a:t>
            </a:fld>
            <a:endParaRPr lang="x-none" dirty="0"/>
          </a:p>
        </p:txBody>
      </p: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xmlns="" id="{492A27E2-924F-47A4-870C-1BF2F554D002}"/>
              </a:ext>
            </a:extLst>
          </p:cNvPr>
          <p:cNvCxnSpPr>
            <a:cxnSpLocks/>
          </p:cNvCxnSpPr>
          <p:nvPr/>
        </p:nvCxnSpPr>
        <p:spPr>
          <a:xfrm>
            <a:off x="455202" y="0"/>
            <a:ext cx="5173" cy="155916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AutoShape 4" descr="https://www.sb.by/upload/iblock/2a9/2a916a691c53465b61ed402eded643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e-BY"/>
          </a:p>
        </p:txBody>
      </p:sp>
      <p:sp>
        <p:nvSpPr>
          <p:cNvPr id="20" name="Заголовок 9">
            <a:extLst>
              <a:ext uri="{FF2B5EF4-FFF2-40B4-BE49-F238E27FC236}">
                <a16:creationId xmlns:a16="http://schemas.microsoft.com/office/drawing/2014/main" xmlns="" id="{B30B2160-775C-49A8-9EBD-3BFD3FD862DF}"/>
              </a:ext>
            </a:extLst>
          </p:cNvPr>
          <p:cNvSpPr txBox="1">
            <a:spLocks/>
          </p:cNvSpPr>
          <p:nvPr/>
        </p:nvSpPr>
        <p:spPr>
          <a:xfrm>
            <a:off x="455202" y="568610"/>
            <a:ext cx="9543822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0B050"/>
                </a:solidFill>
                <a:latin typeface="+mn-lt"/>
              </a:rPr>
              <a:t>Качественная продукция, рациональное питание — </a:t>
            </a:r>
            <a:br>
              <a:rPr lang="ru-RU" sz="2800" b="1" dirty="0">
                <a:solidFill>
                  <a:srgbClr val="00B050"/>
                </a:solidFill>
                <a:latin typeface="+mn-lt"/>
              </a:rPr>
            </a:br>
            <a:r>
              <a:rPr lang="ru-RU" sz="2800" b="1" dirty="0">
                <a:solidFill>
                  <a:srgbClr val="00B050"/>
                </a:solidFill>
                <a:latin typeface="+mn-lt"/>
              </a:rPr>
              <a:t>залог здоровья нации, благополучия в стране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EDABE18F-9EA9-4F5A-B3DD-FDA6BE73AC76}"/>
              </a:ext>
            </a:extLst>
          </p:cNvPr>
          <p:cNvSpPr/>
          <p:nvPr/>
        </p:nvSpPr>
        <p:spPr>
          <a:xfrm>
            <a:off x="2025361" y="1587879"/>
            <a:ext cx="9917243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700" b="1" dirty="0"/>
              <a:t>Научно-практический центр Национальной академии наук Беларуси по продовольствию </a:t>
            </a:r>
            <a:r>
              <a:rPr lang="ru-RU" sz="1700" dirty="0"/>
              <a:t>(НПЦ по продовольствию) осуществляет научно-методологическое обеспечение и сопровождение развития всей пищевой отрасли, создание инновационных технологий, разнообразной гаммы пищевых продуктов, начиная от детского питания и заканчивая напитками. </a:t>
            </a:r>
          </a:p>
          <a:p>
            <a:pPr algn="just">
              <a:spcAft>
                <a:spcPts val="600"/>
              </a:spcAft>
            </a:pPr>
            <a:r>
              <a:rPr lang="ru-RU" sz="1700" dirty="0"/>
              <a:t>В НПЦ по продовольствию сложилась логически последовательная многоступенчатая система, обеспечивающая достижение качества пищевых продуктов, которая состоит из </a:t>
            </a:r>
            <a:r>
              <a:rPr lang="ru-RU" sz="1700" b="1" dirty="0">
                <a:solidFill>
                  <a:srgbClr val="C00000"/>
                </a:solidFill>
              </a:rPr>
              <a:t>пяти основных блоков</a:t>
            </a:r>
            <a:r>
              <a:rPr lang="ru-RU" sz="1700" dirty="0"/>
              <a:t>.</a:t>
            </a:r>
            <a:endParaRPr lang="be-BY" sz="1700" dirty="0"/>
          </a:p>
        </p:txBody>
      </p:sp>
      <p:pic>
        <p:nvPicPr>
          <p:cNvPr id="6152" name="Picture 8">
            <a:extLst>
              <a:ext uri="{FF2B5EF4-FFF2-40B4-BE49-F238E27FC236}">
                <a16:creationId xmlns:a16="http://schemas.microsoft.com/office/drawing/2014/main" xmlns="" id="{65B14CAC-A122-4772-98EC-F03B0C81C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660" y="1720012"/>
            <a:ext cx="16287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Группа 36">
            <a:extLst>
              <a:ext uri="{FF2B5EF4-FFF2-40B4-BE49-F238E27FC236}">
                <a16:creationId xmlns:a16="http://schemas.microsoft.com/office/drawing/2014/main" xmlns="" id="{7C28439E-BA40-4F09-B8DD-F0FF0BFB1907}"/>
              </a:ext>
            </a:extLst>
          </p:cNvPr>
          <p:cNvGrpSpPr/>
          <p:nvPr/>
        </p:nvGrpSpPr>
        <p:grpSpPr>
          <a:xfrm>
            <a:off x="155575" y="3429000"/>
            <a:ext cx="11787030" cy="498231"/>
            <a:chOff x="0" y="0"/>
            <a:chExt cx="11787030" cy="498231"/>
          </a:xfrm>
        </p:grpSpPr>
        <p:sp>
          <p:nvSpPr>
            <p:cNvPr id="38" name="Прямоугольник: скругленные углы 37">
              <a:extLst>
                <a:ext uri="{FF2B5EF4-FFF2-40B4-BE49-F238E27FC236}">
                  <a16:creationId xmlns:a16="http://schemas.microsoft.com/office/drawing/2014/main" xmlns="" id="{3E2CDB21-894A-4477-8F67-4BEBFB5B9D4A}"/>
                </a:ext>
              </a:extLst>
            </p:cNvPr>
            <p:cNvSpPr/>
            <p:nvPr/>
          </p:nvSpPr>
          <p:spPr>
            <a:xfrm>
              <a:off x="0" y="0"/>
              <a:ext cx="11787030" cy="49823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39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282B0EB5-BDBD-4E07-B029-685497B0C1B1}"/>
                </a:ext>
              </a:extLst>
            </p:cNvPr>
            <p:cNvSpPr txBox="1"/>
            <p:nvPr/>
          </p:nvSpPr>
          <p:spPr>
            <a:xfrm>
              <a:off x="797125" y="0"/>
              <a:ext cx="10989904" cy="4982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80000"/>
                </a:lnSpc>
                <a:spcBef>
                  <a:spcPct val="0"/>
                </a:spcBef>
              </a:pPr>
              <a:r>
                <a:rPr lang="ru-RU" sz="1400" kern="1200" dirty="0">
                  <a:solidFill>
                    <a:schemeClr val="tx1"/>
                  </a:solidFill>
                </a:rPr>
                <a:t>Первый блок </a:t>
              </a:r>
              <a:r>
                <a:rPr lang="ru-RU" sz="1400" dirty="0">
                  <a:solidFill>
                    <a:schemeClr val="tx1"/>
                  </a:solidFill>
                </a:rPr>
                <a:t>– это разработка государственных стандартов и других технических нормативных правовых актов, которая осуществляется </a:t>
              </a:r>
              <a:endParaRPr lang="ru-RU" sz="1400" kern="1200" dirty="0">
                <a:solidFill>
                  <a:schemeClr val="tx1"/>
                </a:solidFill>
              </a:endParaRPr>
            </a:p>
            <a:p>
              <a:pPr marL="0" lvl="0" indent="0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1400" b="1" kern="1200" dirty="0">
                  <a:solidFill>
                    <a:schemeClr val="tx1"/>
                  </a:solidFill>
                </a:rPr>
                <a:t>Национальным техническим комитетом по стандартизации</a:t>
              </a:r>
              <a:r>
                <a:rPr lang="ru-RU" sz="1400" kern="1200" dirty="0">
                  <a:solidFill>
                    <a:schemeClr val="tx1"/>
                  </a:solidFill>
                </a:rPr>
                <a:t> (состоит из 10 подкомитетов по всем группам пищевых продуктов). </a:t>
              </a:r>
              <a:endParaRPr lang="ru-RU" sz="14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xmlns="" id="{0CC20E9E-B927-45B0-A496-603D2DFCC525}"/>
              </a:ext>
            </a:extLst>
          </p:cNvPr>
          <p:cNvGrpSpPr/>
          <p:nvPr/>
        </p:nvGrpSpPr>
        <p:grpSpPr>
          <a:xfrm>
            <a:off x="155575" y="3986364"/>
            <a:ext cx="11787030" cy="588803"/>
            <a:chOff x="0" y="647684"/>
            <a:chExt cx="11787030" cy="588803"/>
          </a:xfrm>
        </p:grpSpPr>
        <p:sp>
          <p:nvSpPr>
            <p:cNvPr id="41" name="Прямоугольник: скругленные углы 40">
              <a:extLst>
                <a:ext uri="{FF2B5EF4-FFF2-40B4-BE49-F238E27FC236}">
                  <a16:creationId xmlns:a16="http://schemas.microsoft.com/office/drawing/2014/main" xmlns="" id="{3EE00712-997C-46D3-95AF-6E3C994A4D66}"/>
                </a:ext>
              </a:extLst>
            </p:cNvPr>
            <p:cNvSpPr/>
            <p:nvPr/>
          </p:nvSpPr>
          <p:spPr>
            <a:xfrm>
              <a:off x="0" y="647684"/>
              <a:ext cx="11787030" cy="58880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3274BFB3-5CB5-4D9B-8DE9-305B7F9D4CF0}"/>
                </a:ext>
              </a:extLst>
            </p:cNvPr>
            <p:cNvSpPr txBox="1"/>
            <p:nvPr/>
          </p:nvSpPr>
          <p:spPr>
            <a:xfrm>
              <a:off x="758806" y="647684"/>
              <a:ext cx="11028223" cy="5888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0" lvl="1" algn="just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400" kern="1200" dirty="0">
                  <a:solidFill>
                    <a:schemeClr val="tx1"/>
                  </a:solidFill>
                </a:rPr>
                <a:t>Второй блок – </a:t>
              </a:r>
              <a:r>
                <a:rPr lang="ru-RU" sz="1400" dirty="0">
                  <a:solidFill>
                    <a:schemeClr val="tx1"/>
                  </a:solidFill>
                </a:rPr>
                <a:t>контроль качества сырья и продуктов, который обеспечивается </a:t>
              </a:r>
              <a:r>
                <a:rPr lang="ru-RU" sz="1400" b="1" kern="1200" dirty="0">
                  <a:solidFill>
                    <a:schemeClr val="tx1"/>
                  </a:solidFill>
                </a:rPr>
                <a:t>Республиканским контрольно-испытательным комплексом по качеству и безопасности продуктов питания</a:t>
              </a:r>
              <a:r>
                <a:rPr lang="ru-RU" sz="1400" kern="1200" dirty="0">
                  <a:solidFill>
                    <a:schemeClr val="tx1"/>
                  </a:solidFill>
                </a:rPr>
                <a:t>. Импортная продукция поступает на прилавки отечественных магазинов после контроля качества и безопасности и получения соответствующего протокола испытаний. </a:t>
              </a:r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728FD7D0-DC3C-4313-84F3-F7E29DBC5377}"/>
              </a:ext>
            </a:extLst>
          </p:cNvPr>
          <p:cNvGrpSpPr/>
          <p:nvPr/>
        </p:nvGrpSpPr>
        <p:grpSpPr>
          <a:xfrm>
            <a:off x="155575" y="4634300"/>
            <a:ext cx="11787030" cy="459842"/>
            <a:chOff x="0" y="1295369"/>
            <a:chExt cx="11787030" cy="459842"/>
          </a:xfrm>
        </p:grpSpPr>
        <p:sp>
          <p:nvSpPr>
            <p:cNvPr id="44" name="Прямоугольник: скругленные углы 43">
              <a:extLst>
                <a:ext uri="{FF2B5EF4-FFF2-40B4-BE49-F238E27FC236}">
                  <a16:creationId xmlns:a16="http://schemas.microsoft.com/office/drawing/2014/main" xmlns="" id="{919E3BEF-FC5D-429E-90D1-FAC733456991}"/>
                </a:ext>
              </a:extLst>
            </p:cNvPr>
            <p:cNvSpPr/>
            <p:nvPr/>
          </p:nvSpPr>
          <p:spPr>
            <a:xfrm>
              <a:off x="0" y="1295369"/>
              <a:ext cx="11787030" cy="459842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45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C2AAC801-E6A3-4C1B-B49C-07A93F175C5F}"/>
                </a:ext>
              </a:extLst>
            </p:cNvPr>
            <p:cNvSpPr txBox="1"/>
            <p:nvPr/>
          </p:nvSpPr>
          <p:spPr>
            <a:xfrm>
              <a:off x="797125" y="1295369"/>
              <a:ext cx="10989904" cy="3994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lvl="0" algn="just" defTabSz="622300">
                <a:lnSpc>
                  <a:spcPct val="80000"/>
                </a:lnSpc>
                <a:spcBef>
                  <a:spcPct val="0"/>
                </a:spcBef>
              </a:pPr>
              <a:r>
                <a:rPr lang="ru-RU" sz="1400" kern="1200" dirty="0">
                  <a:solidFill>
                    <a:schemeClr val="tx1"/>
                  </a:solidFill>
                </a:rPr>
                <a:t>Третий блок -  прохождение </a:t>
              </a:r>
              <a:r>
                <a:rPr lang="ru-RU" sz="1400" dirty="0">
                  <a:solidFill>
                    <a:schemeClr val="tx1"/>
                  </a:solidFill>
                </a:rPr>
                <a:t>процедуры подтверждения в </a:t>
              </a:r>
              <a:r>
                <a:rPr lang="ru-RU" sz="1400" b="1" dirty="0">
                  <a:solidFill>
                    <a:schemeClr val="tx1"/>
                  </a:solidFill>
                </a:rPr>
                <a:t>органе по сертификации пищевой и парфюмерно-косметической продукции </a:t>
              </a:r>
              <a:r>
                <a:rPr lang="ru-RU" sz="1400" kern="1200" dirty="0">
                  <a:solidFill>
                    <a:schemeClr val="tx1"/>
                  </a:solidFill>
                </a:rPr>
                <a:t>для получения сертификата соответствия или декларации на продукцию. </a:t>
              </a:r>
            </a:p>
          </p:txBody>
        </p: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xmlns="" id="{77185D06-FEF7-4225-AEBA-4A4DA1C943EA}"/>
              </a:ext>
            </a:extLst>
          </p:cNvPr>
          <p:cNvGrpSpPr/>
          <p:nvPr/>
        </p:nvGrpSpPr>
        <p:grpSpPr>
          <a:xfrm>
            <a:off x="155575" y="5153275"/>
            <a:ext cx="11787030" cy="805980"/>
            <a:chOff x="0" y="1943052"/>
            <a:chExt cx="11787030" cy="805980"/>
          </a:xfrm>
        </p:grpSpPr>
        <p:sp>
          <p:nvSpPr>
            <p:cNvPr id="47" name="Прямоугольник: скругленные углы 46">
              <a:extLst>
                <a:ext uri="{FF2B5EF4-FFF2-40B4-BE49-F238E27FC236}">
                  <a16:creationId xmlns:a16="http://schemas.microsoft.com/office/drawing/2014/main" xmlns="" id="{90853BE5-F8DB-4DB8-83E3-5E8146A84EFF}"/>
                </a:ext>
              </a:extLst>
            </p:cNvPr>
            <p:cNvSpPr/>
            <p:nvPr/>
          </p:nvSpPr>
          <p:spPr>
            <a:xfrm>
              <a:off x="0" y="1943052"/>
              <a:ext cx="11787030" cy="76293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0DC17037-1802-4FB5-9034-A793124D637D}"/>
                </a:ext>
              </a:extLst>
            </p:cNvPr>
            <p:cNvSpPr txBox="1"/>
            <p:nvPr/>
          </p:nvSpPr>
          <p:spPr>
            <a:xfrm>
              <a:off x="782252" y="1943052"/>
              <a:ext cx="11004778" cy="8059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lvl="0" algn="just" defTabSz="622300">
                <a:lnSpc>
                  <a:spcPct val="80000"/>
                </a:lnSpc>
                <a:spcBef>
                  <a:spcPct val="0"/>
                </a:spcBef>
              </a:pPr>
              <a:r>
                <a:rPr lang="ru-RU" sz="1400" kern="1200" dirty="0">
                  <a:solidFill>
                    <a:schemeClr val="tx1"/>
                  </a:solidFill>
                </a:rPr>
                <a:t>Четвертый блок – </a:t>
              </a:r>
              <a:r>
                <a:rPr lang="ru-RU" sz="1400" b="1" kern="1200" dirty="0">
                  <a:solidFill>
                    <a:schemeClr val="tx1"/>
                  </a:solidFill>
                </a:rPr>
                <a:t>система</a:t>
              </a:r>
              <a:r>
                <a:rPr lang="ru-RU" sz="1400" kern="1200" dirty="0">
                  <a:solidFill>
                    <a:schemeClr val="tx1"/>
                  </a:solidFill>
                </a:rPr>
                <a:t> </a:t>
              </a:r>
              <a:r>
                <a:rPr lang="ru-RU" sz="1400" b="1" dirty="0">
                  <a:solidFill>
                    <a:schemeClr val="tx1"/>
                  </a:solidFill>
                </a:rPr>
                <a:t>центральных дегустационных комиссий, </a:t>
              </a:r>
              <a:r>
                <a:rPr lang="ru-RU" sz="1400" dirty="0">
                  <a:solidFill>
                    <a:schemeClr val="tx1"/>
                  </a:solidFill>
                </a:rPr>
                <a:t>которая была создана на базе Центра, у</a:t>
              </a:r>
              <a:r>
                <a:rPr lang="ru-RU" sz="1400" kern="1200" dirty="0">
                  <a:solidFill>
                    <a:schemeClr val="tx1"/>
                  </a:solidFill>
                </a:rPr>
                <a:t>читывая особую значимость для пищевых продуктов такого комплексного показателя, как </a:t>
              </a:r>
              <a:r>
                <a:rPr lang="ru-RU" sz="1400" i="1" kern="1200" dirty="0">
                  <a:solidFill>
                    <a:schemeClr val="tx1"/>
                  </a:solidFill>
                </a:rPr>
                <a:t>органолептические показатели</a:t>
              </a:r>
              <a:r>
                <a:rPr lang="ru-RU" sz="1400" kern="1200" dirty="0">
                  <a:solidFill>
                    <a:schemeClr val="tx1"/>
                  </a:solidFill>
                </a:rPr>
                <a:t>. Таким образом, осуществляется не просто контроль работы изготовителей, но и ведется совместная работа над повышением качества и конкурентоспособности отечественных пищевых продуктов.</a:t>
              </a:r>
            </a:p>
          </p:txBody>
        </p:sp>
      </p:grp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xmlns="" id="{11FAECCA-7995-4276-8AF0-715CD7C64E7B}"/>
              </a:ext>
            </a:extLst>
          </p:cNvPr>
          <p:cNvGrpSpPr/>
          <p:nvPr/>
        </p:nvGrpSpPr>
        <p:grpSpPr>
          <a:xfrm>
            <a:off x="155575" y="6018388"/>
            <a:ext cx="11787030" cy="588803"/>
            <a:chOff x="0" y="2590737"/>
            <a:chExt cx="11787030" cy="588803"/>
          </a:xfrm>
        </p:grpSpPr>
        <p:sp>
          <p:nvSpPr>
            <p:cNvPr id="50" name="Прямоугольник: скругленные углы 49">
              <a:extLst>
                <a:ext uri="{FF2B5EF4-FFF2-40B4-BE49-F238E27FC236}">
                  <a16:creationId xmlns:a16="http://schemas.microsoft.com/office/drawing/2014/main" xmlns="" id="{5A9288E7-D668-4232-9773-004A60B42BAC}"/>
                </a:ext>
              </a:extLst>
            </p:cNvPr>
            <p:cNvSpPr/>
            <p:nvPr/>
          </p:nvSpPr>
          <p:spPr>
            <a:xfrm>
              <a:off x="0" y="2590737"/>
              <a:ext cx="11787030" cy="58880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B1E13C40-4CCE-42BD-B4D6-23B58406FF8A}"/>
                </a:ext>
              </a:extLst>
            </p:cNvPr>
            <p:cNvSpPr txBox="1"/>
            <p:nvPr/>
          </p:nvSpPr>
          <p:spPr>
            <a:xfrm>
              <a:off x="782252" y="2590737"/>
              <a:ext cx="11004778" cy="5888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0" lvl="0" indent="0" algn="just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1400" kern="1200" dirty="0">
                  <a:solidFill>
                    <a:schemeClr val="tx1"/>
                  </a:solidFill>
                </a:rPr>
                <a:t>Пятый блок системы – </a:t>
              </a:r>
              <a:r>
                <a:rPr lang="ru-RU" sz="1400" b="1" kern="1200" dirty="0">
                  <a:solidFill>
                    <a:schemeClr val="tx1"/>
                  </a:solidFill>
                </a:rPr>
                <a:t>мониторинг пищевой продукции по качеству и безопасности</a:t>
              </a:r>
              <a:r>
                <a:rPr lang="ru-RU" sz="1400" kern="1200" dirty="0">
                  <a:solidFill>
                    <a:schemeClr val="tx1"/>
                  </a:solidFill>
                </a:rPr>
                <a:t>. Прежде всего, это Дни качества, в рамках которых производители могут представить на конкурс свою продукты питания, специалисты – ознакомиться с новыми технологиями и методами исследований, получить дополнительную информацию по каждому направлению пищевых продуктов. </a:t>
              </a:r>
            </a:p>
          </p:txBody>
        </p:sp>
      </p:grpSp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911C13EE-B7E5-4FC7-9A8E-9C4F7AE8F22B}"/>
              </a:ext>
            </a:extLst>
          </p:cNvPr>
          <p:cNvSpPr/>
          <p:nvPr/>
        </p:nvSpPr>
        <p:spPr>
          <a:xfrm>
            <a:off x="442479" y="3449515"/>
            <a:ext cx="457200" cy="457200"/>
          </a:xfrm>
          <a:prstGeom prst="ellipse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1</a:t>
            </a:r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xmlns="" id="{D1DBFA85-89DD-4151-BCB9-1DBF5911E54B}"/>
              </a:ext>
            </a:extLst>
          </p:cNvPr>
          <p:cNvSpPr/>
          <p:nvPr/>
        </p:nvSpPr>
        <p:spPr>
          <a:xfrm>
            <a:off x="442479" y="4052165"/>
            <a:ext cx="457200" cy="457200"/>
          </a:xfrm>
          <a:prstGeom prst="ellips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2</a:t>
            </a:r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xmlns="" id="{AFE713D3-34BB-4425-8A72-83E0019B8366}"/>
              </a:ext>
            </a:extLst>
          </p:cNvPr>
          <p:cNvSpPr/>
          <p:nvPr/>
        </p:nvSpPr>
        <p:spPr>
          <a:xfrm>
            <a:off x="442479" y="4635621"/>
            <a:ext cx="457200" cy="457200"/>
          </a:xfrm>
          <a:prstGeom prst="ellipse">
            <a:avLst/>
          </a:prstGeom>
          <a:ln w="38100"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  <p:sp>
        <p:nvSpPr>
          <p:cNvPr id="54" name="Овал 53">
            <a:extLst>
              <a:ext uri="{FF2B5EF4-FFF2-40B4-BE49-F238E27FC236}">
                <a16:creationId xmlns:a16="http://schemas.microsoft.com/office/drawing/2014/main" xmlns="" id="{EE982162-CFAA-42D4-9826-0ACBF18FA4C1}"/>
              </a:ext>
            </a:extLst>
          </p:cNvPr>
          <p:cNvSpPr/>
          <p:nvPr/>
        </p:nvSpPr>
        <p:spPr>
          <a:xfrm>
            <a:off x="442479" y="5327665"/>
            <a:ext cx="457200" cy="457200"/>
          </a:xfrm>
          <a:prstGeom prst="ellipse">
            <a:avLst/>
          </a:prstGeom>
          <a:ln w="38100">
            <a:solidFill>
              <a:srgbClr val="004D6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4</a:t>
            </a:r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xmlns="" id="{AABB1276-DA2F-4779-AD74-87091AC307AF}"/>
              </a:ext>
            </a:extLst>
          </p:cNvPr>
          <p:cNvSpPr/>
          <p:nvPr/>
        </p:nvSpPr>
        <p:spPr>
          <a:xfrm>
            <a:off x="442479" y="6084189"/>
            <a:ext cx="457200" cy="457200"/>
          </a:xfrm>
          <a:prstGeom prst="ellips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5</a:t>
            </a:r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xmlns="" id="{C3420128-E916-4229-B98A-CD7456DCC793}"/>
              </a:ext>
            </a:extLst>
          </p:cNvPr>
          <p:cNvSpPr/>
          <p:nvPr/>
        </p:nvSpPr>
        <p:spPr>
          <a:xfrm>
            <a:off x="11877" y="3662372"/>
            <a:ext cx="377581" cy="2621197"/>
          </a:xfrm>
          <a:prstGeom prst="downArrow">
            <a:avLst>
              <a:gd name="adj1" fmla="val 43791"/>
              <a:gd name="adj2" fmla="val 99676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0978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8671</TotalTime>
  <Words>1844</Words>
  <Application>Microsoft Office PowerPoint</Application>
  <PresentationFormat>Широкоэкранный</PresentationFormat>
  <Paragraphs>121</Paragraphs>
  <Slides>12</Slides>
  <Notes>12</Notes>
  <HiddenSlides>3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 Light</vt:lpstr>
      <vt:lpstr>Arial Black</vt:lpstr>
      <vt:lpstr>Calibri</vt:lpstr>
      <vt:lpstr>Arial</vt:lpstr>
      <vt:lpstr>Тема Office</vt:lpstr>
      <vt:lpstr>ПРОЕКТ  «Школа Активного Гражданина»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Харевич</dc:creator>
  <cp:lastModifiedBy>Admin-GPK</cp:lastModifiedBy>
  <cp:revision>538</cp:revision>
  <cp:lastPrinted>2018-12-07T06:48:34Z</cp:lastPrinted>
  <dcterms:created xsi:type="dcterms:W3CDTF">2018-12-03T10:14:15Z</dcterms:created>
  <dcterms:modified xsi:type="dcterms:W3CDTF">2022-05-24T11:27:49Z</dcterms:modified>
</cp:coreProperties>
</file>