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309" r:id="rId2"/>
    <p:sldId id="313" r:id="rId3"/>
    <p:sldId id="388" r:id="rId4"/>
    <p:sldId id="370" r:id="rId5"/>
    <p:sldId id="371" r:id="rId6"/>
    <p:sldId id="405" r:id="rId7"/>
    <p:sldId id="393" r:id="rId8"/>
    <p:sldId id="406" r:id="rId9"/>
    <p:sldId id="355" r:id="rId10"/>
    <p:sldId id="394" r:id="rId11"/>
    <p:sldId id="395" r:id="rId12"/>
    <p:sldId id="397" r:id="rId13"/>
    <p:sldId id="398" r:id="rId14"/>
    <p:sldId id="400" r:id="rId15"/>
    <p:sldId id="407" r:id="rId16"/>
  </p:sldIdLst>
  <p:sldSz cx="12192000" cy="6858000"/>
  <p:notesSz cx="6858000" cy="9144000"/>
  <p:embeddedFontLst>
    <p:embeddedFont>
      <p:font typeface="Arial Black" panose="020B0A04020102020204" pitchFamily="34" charset="0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</p:embeddedFontLst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FFFFFF"/>
    <a:srgbClr val="004D68"/>
    <a:srgbClr val="DCE4F0"/>
    <a:srgbClr val="A6B9D8"/>
    <a:srgbClr val="F4D404"/>
    <a:srgbClr val="AC5C9C"/>
    <a:srgbClr val="FCFC9C"/>
    <a:srgbClr val="841C2C"/>
    <a:srgbClr val="EC9C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42" autoAdjust="0"/>
    <p:restoredTop sz="94784" autoAdjust="0"/>
  </p:normalViewPr>
  <p:slideViewPr>
    <p:cSldViewPr snapToGrid="0">
      <p:cViewPr varScale="1">
        <p:scale>
          <a:sx n="108" d="100"/>
          <a:sy n="108" d="100"/>
        </p:scale>
        <p:origin x="546" y="114"/>
      </p:cViewPr>
      <p:guideLst>
        <p:guide orient="horz" pos="220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75D20-CD4C-49DF-807F-CC2BC1B95DFE}" type="datetimeFigureOut">
              <a:rPr lang="x-none" smtClean="0"/>
              <a:t>23.11.2022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F2DBD-7CAE-49C9-8E50-B4F5AEAF96D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85062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2" name="Google Shape;1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09197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01638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11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872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461749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25786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937654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15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13613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0163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81766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92473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16489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976770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38741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959092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0163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47518-D355-4F7A-A2B9-51FCBA674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70789AB-250F-471C-8483-ED3F0CA6C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6B0AFF-DC10-4A5D-8816-4B31F9F28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49D8AE-DE2E-42FF-87FA-5DA952582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90AD91-ABA3-4214-84C7-3C26221F1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0894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E928232-B3B4-4934-9E57-8C57DB4C086A}"/>
              </a:ext>
            </a:extLst>
          </p:cNvPr>
          <p:cNvGrpSpPr/>
          <p:nvPr userDrawn="1"/>
        </p:nvGrpSpPr>
        <p:grpSpPr>
          <a:xfrm>
            <a:off x="8717280" y="5969172"/>
            <a:ext cx="3523488" cy="920860"/>
            <a:chOff x="4194048" y="4547616"/>
            <a:chExt cx="3523488" cy="920860"/>
          </a:xfrm>
        </p:grpSpPr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1404DFEF-7C4D-4C14-B848-A006668917C6}"/>
                </a:ext>
              </a:extLst>
            </p:cNvPr>
            <p:cNvSpPr/>
            <p:nvPr/>
          </p:nvSpPr>
          <p:spPr>
            <a:xfrm>
              <a:off x="4194048" y="4547616"/>
              <a:ext cx="3523488" cy="920860"/>
            </a:xfrm>
            <a:custGeom>
              <a:avLst/>
              <a:gdLst>
                <a:gd name="connsiteX0" fmla="*/ 12192 w 3523488"/>
                <a:gd name="connsiteY0" fmla="*/ 585216 h 877824"/>
                <a:gd name="connsiteX1" fmla="*/ 670560 w 3523488"/>
                <a:gd name="connsiteY1" fmla="*/ 573024 h 877824"/>
                <a:gd name="connsiteX2" fmla="*/ 658368 w 3523488"/>
                <a:gd name="connsiteY2" fmla="*/ 316992 h 877824"/>
                <a:gd name="connsiteX3" fmla="*/ 1341120 w 3523488"/>
                <a:gd name="connsiteY3" fmla="*/ 304800 h 877824"/>
                <a:gd name="connsiteX4" fmla="*/ 1341120 w 3523488"/>
                <a:gd name="connsiteY4" fmla="*/ 0 h 877824"/>
                <a:gd name="connsiteX5" fmla="*/ 3523488 w 3523488"/>
                <a:gd name="connsiteY5" fmla="*/ 0 h 877824"/>
                <a:gd name="connsiteX6" fmla="*/ 3511296 w 3523488"/>
                <a:gd name="connsiteY6" fmla="*/ 877824 h 877824"/>
                <a:gd name="connsiteX7" fmla="*/ 3511296 w 3523488"/>
                <a:gd name="connsiteY7" fmla="*/ 853440 h 877824"/>
                <a:gd name="connsiteX8" fmla="*/ 0 w 3523488"/>
                <a:gd name="connsiteY8" fmla="*/ 865632 h 877824"/>
                <a:gd name="connsiteX9" fmla="*/ 12192 w 3523488"/>
                <a:gd name="connsiteY9" fmla="*/ 585216 h 877824"/>
                <a:gd name="connsiteX0" fmla="*/ 12192 w 3535680"/>
                <a:gd name="connsiteY0" fmla="*/ 585216 h 940615"/>
                <a:gd name="connsiteX1" fmla="*/ 670560 w 3535680"/>
                <a:gd name="connsiteY1" fmla="*/ 573024 h 940615"/>
                <a:gd name="connsiteX2" fmla="*/ 658368 w 3535680"/>
                <a:gd name="connsiteY2" fmla="*/ 316992 h 940615"/>
                <a:gd name="connsiteX3" fmla="*/ 1341120 w 3535680"/>
                <a:gd name="connsiteY3" fmla="*/ 304800 h 940615"/>
                <a:gd name="connsiteX4" fmla="*/ 1341120 w 3535680"/>
                <a:gd name="connsiteY4" fmla="*/ 0 h 940615"/>
                <a:gd name="connsiteX5" fmla="*/ 3523488 w 3535680"/>
                <a:gd name="connsiteY5" fmla="*/ 0 h 940615"/>
                <a:gd name="connsiteX6" fmla="*/ 3511296 w 3535680"/>
                <a:gd name="connsiteY6" fmla="*/ 877824 h 940615"/>
                <a:gd name="connsiteX7" fmla="*/ 3535680 w 3535680"/>
                <a:gd name="connsiteY7" fmla="*/ 940615 h 940615"/>
                <a:gd name="connsiteX8" fmla="*/ 0 w 3535680"/>
                <a:gd name="connsiteY8" fmla="*/ 865632 h 940615"/>
                <a:gd name="connsiteX9" fmla="*/ 12192 w 3535680"/>
                <a:gd name="connsiteY9" fmla="*/ 585216 h 940615"/>
                <a:gd name="connsiteX0" fmla="*/ 0 w 3523488"/>
                <a:gd name="connsiteY0" fmla="*/ 585216 h 965261"/>
                <a:gd name="connsiteX1" fmla="*/ 658368 w 3523488"/>
                <a:gd name="connsiteY1" fmla="*/ 573024 h 965261"/>
                <a:gd name="connsiteX2" fmla="*/ 646176 w 3523488"/>
                <a:gd name="connsiteY2" fmla="*/ 316992 h 965261"/>
                <a:gd name="connsiteX3" fmla="*/ 1328928 w 3523488"/>
                <a:gd name="connsiteY3" fmla="*/ 304800 h 965261"/>
                <a:gd name="connsiteX4" fmla="*/ 1328928 w 3523488"/>
                <a:gd name="connsiteY4" fmla="*/ 0 h 965261"/>
                <a:gd name="connsiteX5" fmla="*/ 3511296 w 3523488"/>
                <a:gd name="connsiteY5" fmla="*/ 0 h 965261"/>
                <a:gd name="connsiteX6" fmla="*/ 3499104 w 3523488"/>
                <a:gd name="connsiteY6" fmla="*/ 877824 h 965261"/>
                <a:gd name="connsiteX7" fmla="*/ 3523488 w 3523488"/>
                <a:gd name="connsiteY7" fmla="*/ 940615 h 965261"/>
                <a:gd name="connsiteX8" fmla="*/ 0 w 3523488"/>
                <a:gd name="connsiteY8" fmla="*/ 965261 h 965261"/>
                <a:gd name="connsiteX9" fmla="*/ 0 w 3523488"/>
                <a:gd name="connsiteY9" fmla="*/ 585216 h 965261"/>
                <a:gd name="connsiteX0" fmla="*/ 0 w 3523488"/>
                <a:gd name="connsiteY0" fmla="*/ 585216 h 940615"/>
                <a:gd name="connsiteX1" fmla="*/ 658368 w 3523488"/>
                <a:gd name="connsiteY1" fmla="*/ 573024 h 940615"/>
                <a:gd name="connsiteX2" fmla="*/ 646176 w 3523488"/>
                <a:gd name="connsiteY2" fmla="*/ 316992 h 940615"/>
                <a:gd name="connsiteX3" fmla="*/ 1328928 w 3523488"/>
                <a:gd name="connsiteY3" fmla="*/ 304800 h 940615"/>
                <a:gd name="connsiteX4" fmla="*/ 1328928 w 3523488"/>
                <a:gd name="connsiteY4" fmla="*/ 0 h 940615"/>
                <a:gd name="connsiteX5" fmla="*/ 3511296 w 3523488"/>
                <a:gd name="connsiteY5" fmla="*/ 0 h 940615"/>
                <a:gd name="connsiteX6" fmla="*/ 3499104 w 3523488"/>
                <a:gd name="connsiteY6" fmla="*/ 877824 h 940615"/>
                <a:gd name="connsiteX7" fmla="*/ 3523488 w 3523488"/>
                <a:gd name="connsiteY7" fmla="*/ 940615 h 940615"/>
                <a:gd name="connsiteX8" fmla="*/ 12192 w 3523488"/>
                <a:gd name="connsiteY8" fmla="*/ 940354 h 940615"/>
                <a:gd name="connsiteX9" fmla="*/ 0 w 3523488"/>
                <a:gd name="connsiteY9" fmla="*/ 585216 h 940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3488" h="940615">
                  <a:moveTo>
                    <a:pt x="0" y="585216"/>
                  </a:moveTo>
                  <a:lnTo>
                    <a:pt x="658368" y="573024"/>
                  </a:lnTo>
                  <a:lnTo>
                    <a:pt x="646176" y="316992"/>
                  </a:lnTo>
                  <a:lnTo>
                    <a:pt x="1328928" y="304800"/>
                  </a:lnTo>
                  <a:lnTo>
                    <a:pt x="1328928" y="0"/>
                  </a:lnTo>
                  <a:lnTo>
                    <a:pt x="3511296" y="0"/>
                  </a:lnTo>
                  <a:lnTo>
                    <a:pt x="3499104" y="877824"/>
                  </a:lnTo>
                  <a:lnTo>
                    <a:pt x="3523488" y="940615"/>
                  </a:lnTo>
                  <a:lnTo>
                    <a:pt x="12192" y="940354"/>
                  </a:lnTo>
                  <a:lnTo>
                    <a:pt x="0" y="585216"/>
                  </a:lnTo>
                  <a:close/>
                </a:path>
              </a:pathLst>
            </a:custGeom>
            <a:gradFill>
              <a:gsLst>
                <a:gs pos="0">
                  <a:srgbClr val="DDFFF0"/>
                </a:gs>
                <a:gs pos="100000">
                  <a:srgbClr val="63F3A4"/>
                </a:gs>
              </a:gsLst>
              <a:lin ang="18900000" scaled="1"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B3B43E56-7F69-4F5F-82D8-691AA22D44FE}"/>
                </a:ext>
              </a:extLst>
            </p:cNvPr>
            <p:cNvSpPr/>
            <p:nvPr/>
          </p:nvSpPr>
          <p:spPr>
            <a:xfrm>
              <a:off x="4194791" y="5129336"/>
              <a:ext cx="3492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400" dirty="0"/>
                <a:t>ШАГ 1. «МЫ УЗНАЁМ»</a:t>
              </a: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97DF1628-634A-43F9-A47E-CCB70A6015B4}"/>
                </a:ext>
              </a:extLst>
            </p:cNvPr>
            <p:cNvSpPr/>
            <p:nvPr/>
          </p:nvSpPr>
          <p:spPr>
            <a:xfrm>
              <a:off x="4842791" y="4849590"/>
              <a:ext cx="2844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r>
                <a:rPr lang="ru-RU" sz="1400" dirty="0">
                  <a:sym typeface="Calibri"/>
                </a:rPr>
                <a:t>  ШАГ 2. «МЫ РАЗМЫШЛЯЕМ»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3F180BA5-A3EB-416B-9A6D-0E4A06D797A5}"/>
                </a:ext>
              </a:extLst>
            </p:cNvPr>
            <p:cNvSpPr/>
            <p:nvPr/>
          </p:nvSpPr>
          <p:spPr>
            <a:xfrm>
              <a:off x="5517209" y="4565717"/>
              <a:ext cx="2169582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>
                <a:lnSpc>
                  <a:spcPct val="90000"/>
                </a:lnSpc>
              </a:pPr>
              <a:r>
                <a:rPr lang="ru-RU" sz="1400" dirty="0">
                  <a:sym typeface="Calibri"/>
                </a:rPr>
                <a:t>ШАГ 3. «МЫ ДЕЙСТВУЕМ» </a:t>
              </a:r>
            </a:p>
          </p:txBody>
        </p:sp>
      </p:grp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57367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sp>
        <p:nvSpPr>
          <p:cNvPr id="8" name="Заголовок 5">
            <a:extLst>
              <a:ext uri="{FF2B5EF4-FFF2-40B4-BE49-F238E27FC236}">
                <a16:creationId xmlns:a16="http://schemas.microsoft.com/office/drawing/2014/main" id="{35047723-C030-414E-87F9-7927687DA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99" y="4276871"/>
            <a:ext cx="10181402" cy="795001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9" name="Рисунок 6">
            <a:extLst>
              <a:ext uri="{FF2B5EF4-FFF2-40B4-BE49-F238E27FC236}">
                <a16:creationId xmlns:a16="http://schemas.microsoft.com/office/drawing/2014/main" id="{CE7BF3DB-89D6-42D4-948F-08BA5EA4E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05299" y="922313"/>
            <a:ext cx="10181402" cy="3354558"/>
          </a:xfrm>
        </p:spPr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A0638F1B-F1E0-42CE-A926-686393B7C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5299" y="5071872"/>
            <a:ext cx="10181402" cy="999744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DAC4D29-D8C6-4F7E-A62F-AA69C7950E12}"/>
              </a:ext>
            </a:extLst>
          </p:cNvPr>
          <p:cNvSpPr/>
          <p:nvPr userDrawn="1"/>
        </p:nvSpPr>
        <p:spPr>
          <a:xfrm>
            <a:off x="3048000" y="3028891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02B80F7-76B5-4FA0-B781-4C35CD52F02A}"/>
              </a:ext>
            </a:extLst>
          </p:cNvPr>
          <p:cNvSpPr/>
          <p:nvPr userDrawn="1"/>
        </p:nvSpPr>
        <p:spPr>
          <a:xfrm>
            <a:off x="6725363" y="188391"/>
            <a:ext cx="457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проект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06997AA-2D22-4AD6-92AE-556F6B824431}"/>
              </a:ext>
            </a:extLst>
          </p:cNvPr>
          <p:cNvSpPr txBox="1">
            <a:spLocks/>
          </p:cNvSpPr>
          <p:nvPr userDrawn="1"/>
        </p:nvSpPr>
        <p:spPr>
          <a:xfrm>
            <a:off x="931638" y="6333457"/>
            <a:ext cx="10181402" cy="3118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i="1" dirty="0">
                <a:solidFill>
                  <a:schemeClr val="bg1">
                    <a:lumMod val="50000"/>
                  </a:schemeClr>
                </a:solidFill>
              </a:rPr>
              <a:t>Информация предоставлена Белорусским телеграфных агентством БЕЛТА (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</a:rPr>
              <a:t>www.belta.by</a:t>
            </a:r>
            <a:r>
              <a:rPr lang="ru-RU" sz="1400" i="1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  <p:pic>
        <p:nvPicPr>
          <p:cNvPr id="19" name="Рисунок 18" descr="Изображение выглядит как объект&#10;&#10;Описание создано автоматически">
            <a:extLst>
              <a:ext uri="{FF2B5EF4-FFF2-40B4-BE49-F238E27FC236}">
                <a16:creationId xmlns:a16="http://schemas.microsoft.com/office/drawing/2014/main" id="{19C3C20D-7544-4799-9342-E7A255548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5271" y="133632"/>
            <a:ext cx="791812" cy="89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50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90176" y="6520296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sp>
        <p:nvSpPr>
          <p:cNvPr id="8" name="Заголовок 5">
            <a:extLst>
              <a:ext uri="{FF2B5EF4-FFF2-40B4-BE49-F238E27FC236}">
                <a16:creationId xmlns:a16="http://schemas.microsoft.com/office/drawing/2014/main" id="{35047723-C030-414E-87F9-7927687DA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99" y="4276871"/>
            <a:ext cx="10181402" cy="795001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9" name="Рисунок 6">
            <a:extLst>
              <a:ext uri="{FF2B5EF4-FFF2-40B4-BE49-F238E27FC236}">
                <a16:creationId xmlns:a16="http://schemas.microsoft.com/office/drawing/2014/main" id="{CE7BF3DB-89D6-42D4-948F-08BA5EA4E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05299" y="922313"/>
            <a:ext cx="10181402" cy="3354558"/>
          </a:xfrm>
        </p:spPr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A0638F1B-F1E0-42CE-A926-686393B7C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5299" y="5071872"/>
            <a:ext cx="10181402" cy="999744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DAC4D29-D8C6-4F7E-A62F-AA69C7950E12}"/>
              </a:ext>
            </a:extLst>
          </p:cNvPr>
          <p:cNvSpPr/>
          <p:nvPr userDrawn="1"/>
        </p:nvSpPr>
        <p:spPr>
          <a:xfrm>
            <a:off x="3048000" y="3028891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02B80F7-76B5-4FA0-B781-4C35CD52F02A}"/>
              </a:ext>
            </a:extLst>
          </p:cNvPr>
          <p:cNvSpPr/>
          <p:nvPr userDrawn="1"/>
        </p:nvSpPr>
        <p:spPr>
          <a:xfrm>
            <a:off x="6806960" y="90820"/>
            <a:ext cx="457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проект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9" name="Рисунок 18" descr="Изображение выглядит как объект&#10;&#10;Описание создано автоматически">
            <a:extLst>
              <a:ext uri="{FF2B5EF4-FFF2-40B4-BE49-F238E27FC236}">
                <a16:creationId xmlns:a16="http://schemas.microsoft.com/office/drawing/2014/main" id="{19C3C20D-7544-4799-9342-E7A255548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5271" y="133632"/>
            <a:ext cx="791812" cy="898189"/>
          </a:xfrm>
          <a:prstGeom prst="rect">
            <a:avLst/>
          </a:prstGeom>
        </p:spPr>
      </p:pic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0CEDD956-B3AF-4AC1-AA44-1EE5E8FC38C0}"/>
              </a:ext>
            </a:extLst>
          </p:cNvPr>
          <p:cNvGrpSpPr/>
          <p:nvPr userDrawn="1"/>
        </p:nvGrpSpPr>
        <p:grpSpPr>
          <a:xfrm>
            <a:off x="9904918" y="601679"/>
            <a:ext cx="1481950" cy="484901"/>
            <a:chOff x="9757074" y="699511"/>
            <a:chExt cx="1481950" cy="484901"/>
          </a:xfrm>
        </p:grpSpPr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A7C09769-487C-4A3E-AFF7-1073DA4BD4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57074" y="926818"/>
              <a:ext cx="1481950" cy="257594"/>
            </a:xfrm>
            <a:prstGeom prst="rect">
              <a:avLst/>
            </a:prstGeom>
            <a:effectLst/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E320D15-8BC8-4F46-B7CF-69BDA9BC15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80517" y="699511"/>
              <a:ext cx="1068715" cy="257594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697331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DF0D46-03FB-40DE-9262-954572022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A9C33C8-EA0A-4C0F-A79D-091E9FF921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17D898-6351-409F-99D2-0E42B9690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2DFE41-A51D-4BB7-B281-CD9E262BE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6C2A6A-C8B6-4800-8000-B2A208D0B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5731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E0EB2AE-2EEA-4E02-B241-E88905DA6B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796CE4D-58BB-46AA-821D-EB24EE87AA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53E276-7AA4-4887-A5AF-B5B9B4A00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01CD4F-65EF-4EC3-842D-882CE1B4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E9E4F5-F40C-4647-BA33-6E0ED60D9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22263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F5CA8F-E289-447F-82FE-671821ED6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D0DF2D-62C9-4277-AC2F-DED10ADB2D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D75228-09B7-4FD0-B1D8-F363090C9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A2DA92-A504-4FEA-B07C-34893624E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6F0FA9-C6A0-45D5-821C-81B894FB7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63379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6B423-4918-417B-913F-88C70FDA6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206230-C331-4D82-81D4-FAD019CC73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906615-50B8-4DA3-AE0A-C0C3079A1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725EAF-B987-4940-9C8B-04A07862A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F1442F-B94A-471D-B387-0BF207CD7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39863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500D54-07F0-4C68-BFC8-CF856EADE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1760AF-7165-466E-931B-63286E5233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DA142AE-88EB-4199-9704-74B4041F7C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4F6BEB-9013-44F0-8A77-4293CEE6D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964689B-C38F-44E7-A176-9A8E849A7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6851F2-7506-484E-8A37-FA3F3DE58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59811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35D107-6492-49BC-B93E-DF7471344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EC13D6-0260-46C0-BDD3-FBA082102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6D720C-08BB-4794-882A-A680B489A9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910B746-D231-415C-A88B-A337813067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C3C7C03-BE96-4706-9EE2-5CA7A958DB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6A467F1-77EF-416D-932B-7A0B57E95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474A35B-8A85-4371-B83C-D4669982D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6ED622F-4A53-410B-9E91-4D6C00A99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6069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487A0D-541F-44CB-8CDB-EE6D3FBB5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C593C35-ECAA-437E-9DC4-76CA89C83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47332C6-8E79-4D4A-9BFF-77E95E69A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EAB0008-1D37-41F9-9DB3-9E2637ED7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15324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255487D-E4AD-404C-BC2E-00BAD54CF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7FEDFAD-7591-4066-9F72-8128902AA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E7CE97B-79B1-48E5-A359-DB7955FA8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4304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902376-3488-452E-9CE3-6E885A108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07AEB9-7AE0-41E7-9A03-5EB945056E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A4C6C2-DD05-447D-8493-FE12A77FD4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40E10D8-55D2-4167-9233-3E7D2E2D2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BB21939-2ACA-47BA-9FEB-0104455EA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9105F2-0D9D-4351-9E97-340C32AD1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27147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A91A64-10B8-4213-8047-2B52AE9C0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A1BFC4F-568D-499A-8E85-674AFEA909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76C2A26-D88C-4EA8-8187-59DB3225A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23A2D8-D0F5-4410-8A10-F2F495D27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91E348B-24C3-40EE-B460-2BD67BC1A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67727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8D1E64-47B9-49BC-B4A7-1E6209D60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30FD6A-FFAD-433C-B81E-42522D809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5CC359-AAF4-47CB-B2D1-B50CC5D6D7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6E64B2-9F54-4009-95AF-3103825049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D5FAD2-012F-4C6D-A9D4-8F7EB3638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03205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1" r:id="rId10"/>
    <p:sldLayoutId id="2147483662" r:id="rId11"/>
    <p:sldLayoutId id="2147483658" r:id="rId12"/>
    <p:sldLayoutId id="2147483659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5.png"/><Relationship Id="rId4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6.png"/><Relationship Id="rId7" Type="http://schemas.openxmlformats.org/officeDocument/2006/relationships/hyperlink" Target="https://www.youtube.com/embed/5SGzebl1U6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23.wdp"/><Relationship Id="rId5" Type="http://schemas.openxmlformats.org/officeDocument/2006/relationships/image" Target="../media/image35.png"/><Relationship Id="rId10" Type="http://schemas.openxmlformats.org/officeDocument/2006/relationships/image" Target="../media/image38.png"/><Relationship Id="rId4" Type="http://schemas.openxmlformats.org/officeDocument/2006/relationships/image" Target="../media/image7.png"/><Relationship Id="rId9" Type="http://schemas.openxmlformats.org/officeDocument/2006/relationships/image" Target="../media/image37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6.png"/><Relationship Id="rId7" Type="http://schemas.openxmlformats.org/officeDocument/2006/relationships/hyperlink" Target="https://www.youtube.com/embed/DQ4n2x93Ed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24.wdp"/><Relationship Id="rId5" Type="http://schemas.openxmlformats.org/officeDocument/2006/relationships/image" Target="../media/image39.png"/><Relationship Id="rId4" Type="http://schemas.openxmlformats.org/officeDocument/2006/relationships/image" Target="../media/image7.png"/><Relationship Id="rId9" Type="http://schemas.openxmlformats.org/officeDocument/2006/relationships/image" Target="../media/image4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4.png"/><Relationship Id="rId5" Type="http://schemas.openxmlformats.org/officeDocument/2006/relationships/hyperlink" Target="https://www.youtube.com/embed/faKS7aFeGiU" TargetMode="Externa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13" Type="http://schemas.openxmlformats.org/officeDocument/2006/relationships/image" Target="../media/image50.png"/><Relationship Id="rId3" Type="http://schemas.openxmlformats.org/officeDocument/2006/relationships/hyperlink" Target="https://www.youtube.com/embed/qc2Z4Ydr1Lo?start=21" TargetMode="External"/><Relationship Id="rId7" Type="http://schemas.openxmlformats.org/officeDocument/2006/relationships/image" Target="../media/image47.png"/><Relationship Id="rId12" Type="http://schemas.microsoft.com/office/2007/relationships/hdphoto" Target="../media/hdphoto27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11" Type="http://schemas.openxmlformats.org/officeDocument/2006/relationships/image" Target="../media/image49.png"/><Relationship Id="rId5" Type="http://schemas.openxmlformats.org/officeDocument/2006/relationships/image" Target="../media/image6.png"/><Relationship Id="rId10" Type="http://schemas.microsoft.com/office/2007/relationships/hdphoto" Target="../media/hdphoto26.wdp"/><Relationship Id="rId4" Type="http://schemas.openxmlformats.org/officeDocument/2006/relationships/image" Target="../media/image46.png"/><Relationship Id="rId9" Type="http://schemas.openxmlformats.org/officeDocument/2006/relationships/image" Target="../media/image48.png"/><Relationship Id="rId14" Type="http://schemas.microsoft.com/office/2007/relationships/hdphoto" Target="../media/hdphoto28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hyperlink" Target="https://www.youtube.com/embed/j7mmZDQmudE" TargetMode="Externa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7.wdp"/><Relationship Id="rId11" Type="http://schemas.openxmlformats.org/officeDocument/2006/relationships/slide" Target="slide5.xml"/><Relationship Id="rId5" Type="http://schemas.openxmlformats.org/officeDocument/2006/relationships/image" Target="../media/image11.png"/><Relationship Id="rId10" Type="http://schemas.microsoft.com/office/2007/relationships/hdphoto" Target="../media/hdphoto8.wdp"/><Relationship Id="rId4" Type="http://schemas.microsoft.com/office/2007/relationships/hdphoto" Target="../media/hdphoto6.wdp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10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hdphoto9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12.wdp"/><Relationship Id="rId5" Type="http://schemas.openxmlformats.org/officeDocument/2006/relationships/image" Target="../media/image18.png"/><Relationship Id="rId10" Type="http://schemas.microsoft.com/office/2007/relationships/hdphoto" Target="../media/hdphoto14.wdp"/><Relationship Id="rId4" Type="http://schemas.microsoft.com/office/2007/relationships/hdphoto" Target="../media/hdphoto11.wdp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13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16.wdp"/><Relationship Id="rId11" Type="http://schemas.openxmlformats.org/officeDocument/2006/relationships/hyperlink" Target="https://www.youtube.com/embed/rbqSMRrlzWw" TargetMode="External"/><Relationship Id="rId5" Type="http://schemas.openxmlformats.org/officeDocument/2006/relationships/image" Target="../media/image22.png"/><Relationship Id="rId10" Type="http://schemas.openxmlformats.org/officeDocument/2006/relationships/image" Target="../media/image7.png"/><Relationship Id="rId4" Type="http://schemas.microsoft.com/office/2007/relationships/hdphoto" Target="../media/hdphoto15.wdp"/><Relationship Id="rId9" Type="http://schemas.openxmlformats.org/officeDocument/2006/relationships/image" Target="../media/image6.png"/><Relationship Id="rId14" Type="http://schemas.microsoft.com/office/2007/relationships/hdphoto" Target="../media/hdphoto18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20.wdp"/><Relationship Id="rId5" Type="http://schemas.openxmlformats.org/officeDocument/2006/relationships/image" Target="../media/image27.png"/><Relationship Id="rId4" Type="http://schemas.microsoft.com/office/2007/relationships/hdphoto" Target="../media/hdphoto19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3" Type="http://schemas.openxmlformats.org/officeDocument/2006/relationships/hyperlink" Target="https://www.belarus.by/ru/travel/industrial-tourism-in-belarus" TargetMode="External"/><Relationship Id="rId7" Type="http://schemas.openxmlformats.org/officeDocument/2006/relationships/image" Target="../media/image29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11" Type="http://schemas.openxmlformats.org/officeDocument/2006/relationships/hyperlink" Target="https://vk.com/sto_idey_brsm" TargetMode="External"/><Relationship Id="rId5" Type="http://schemas.openxmlformats.org/officeDocument/2006/relationships/image" Target="../media/image6.png"/><Relationship Id="rId10" Type="http://schemas.microsoft.com/office/2007/relationships/hdphoto" Target="../media/hdphoto22.wdp"/><Relationship Id="rId4" Type="http://schemas.openxmlformats.org/officeDocument/2006/relationships/image" Target="../media/image28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5"/>
          <p:cNvSpPr txBox="1">
            <a:spLocks noGrp="1"/>
          </p:cNvSpPr>
          <p:nvPr>
            <p:ph type="ctrTitle"/>
          </p:nvPr>
        </p:nvSpPr>
        <p:spPr>
          <a:xfrm>
            <a:off x="4351561" y="153733"/>
            <a:ext cx="7760971" cy="1793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1E4E79"/>
              </a:buClr>
              <a:buSzPts val="4000"/>
            </a:pPr>
            <a:r>
              <a:rPr lang="ru-RU" sz="48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ПРОЕКТ </a:t>
            </a:r>
            <a:br>
              <a:rPr lang="ru-RU" sz="48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sz="36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sz="36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sz="36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sz="4800" b="1" dirty="0">
              <a:solidFill>
                <a:srgbClr val="00955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25"/>
          <p:cNvSpPr txBox="1"/>
          <p:nvPr/>
        </p:nvSpPr>
        <p:spPr>
          <a:xfrm>
            <a:off x="108858" y="6412148"/>
            <a:ext cx="12192000" cy="292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Calibri"/>
                <a:ea typeface="Calibri"/>
                <a:cs typeface="Calibri"/>
                <a:sym typeface="Calibri"/>
              </a:rPr>
              <a:t>Ноябрь</a:t>
            </a:r>
            <a:r>
              <a:rPr lang="ru-RU" sz="2000" i="0" u="none" strike="noStrike" cap="none" dirty="0">
                <a:latin typeface="Calibri"/>
                <a:ea typeface="Calibri"/>
                <a:cs typeface="Calibri"/>
                <a:sym typeface="Calibri"/>
              </a:rPr>
              <a:t>, 2022 г</a:t>
            </a:r>
            <a:r>
              <a:rPr lang="ru-RU" sz="2000" dirty="0">
                <a:latin typeface="Calibri"/>
                <a:ea typeface="Calibri"/>
                <a:cs typeface="Calibri"/>
                <a:sym typeface="Calibri"/>
              </a:rPr>
              <a:t>од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E8A43DB-0F94-4D29-9961-3C25039C203F}"/>
              </a:ext>
            </a:extLst>
          </p:cNvPr>
          <p:cNvSpPr/>
          <p:nvPr/>
        </p:nvSpPr>
        <p:spPr>
          <a:xfrm>
            <a:off x="4479412" y="1915496"/>
            <a:ext cx="7505267" cy="64451"/>
          </a:xfrm>
          <a:prstGeom prst="rect">
            <a:avLst/>
          </a:prstGeom>
          <a:gradFill flip="none" rotWithShape="1">
            <a:gsLst>
              <a:gs pos="0">
                <a:srgbClr val="FFCC00"/>
              </a:gs>
              <a:gs pos="60000">
                <a:srgbClr val="09763A"/>
              </a:gs>
              <a:gs pos="100000">
                <a:srgbClr val="D01A1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" name="Рисунок 2" descr="Изображение выглядит как рулетка, объект&#10;&#10;Описание создано автоматически">
            <a:extLst>
              <a:ext uri="{FF2B5EF4-FFF2-40B4-BE49-F238E27FC236}">
                <a16:creationId xmlns:a16="http://schemas.microsoft.com/office/drawing/2014/main" id="{F56D3285-C1C2-430D-A8C5-CAF03C68FB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11" y="1494696"/>
            <a:ext cx="3782558" cy="4246086"/>
          </a:xfrm>
          <a:prstGeom prst="rect">
            <a:avLst/>
          </a:prstGeom>
        </p:spPr>
      </p:pic>
      <p:sp>
        <p:nvSpPr>
          <p:cNvPr id="13" name="Google Shape;194;p25">
            <a:extLst>
              <a:ext uri="{FF2B5EF4-FFF2-40B4-BE49-F238E27FC236}">
                <a16:creationId xmlns:a16="http://schemas.microsoft.com/office/drawing/2014/main" id="{FB16588C-22D3-4019-97F0-0F3B867A94A1}"/>
              </a:ext>
            </a:extLst>
          </p:cNvPr>
          <p:cNvSpPr txBox="1">
            <a:spLocks/>
          </p:cNvSpPr>
          <p:nvPr/>
        </p:nvSpPr>
        <p:spPr>
          <a:xfrm>
            <a:off x="4479412" y="3753815"/>
            <a:ext cx="7525520" cy="170466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rgbClr val="1E4E79"/>
              </a:buClr>
              <a:buSzPts val="4000"/>
            </a:pPr>
            <a:r>
              <a:rPr lang="ru-RU" sz="3800" b="1" dirty="0">
                <a:latin typeface="Arial Black" panose="020B0A04020102020204" pitchFamily="34" charset="0"/>
                <a:ea typeface="Arial"/>
                <a:cs typeface="Arial"/>
                <a:sym typeface="Arial"/>
              </a:rPr>
              <a:t>Гордость за Беларусь. Наша промышленность </a:t>
            </a:r>
            <a:r>
              <a:rPr lang="en-US" sz="3800" b="1" dirty="0">
                <a:latin typeface="Arial Black" panose="020B0A04020102020204" pitchFamily="34" charset="0"/>
                <a:ea typeface="Arial"/>
                <a:cs typeface="Arial"/>
                <a:sym typeface="Arial"/>
              </a:rPr>
              <a:t>—</a:t>
            </a:r>
            <a:r>
              <a:rPr lang="ru-RU" sz="3800" b="1" dirty="0">
                <a:latin typeface="Arial Black" panose="020B0A04020102020204" pitchFamily="34" charset="0"/>
                <a:ea typeface="Arial"/>
                <a:cs typeface="Arial"/>
                <a:sym typeface="Arial"/>
              </a:rPr>
              <a:t> надежный фундамент независимости</a:t>
            </a:r>
            <a:br>
              <a:rPr lang="ru-RU" sz="4000" b="1" dirty="0">
                <a:latin typeface="Arial Black" panose="020B0A04020102020204" pitchFamily="34" charset="0"/>
                <a:ea typeface="Arial"/>
                <a:cs typeface="Arial"/>
                <a:sym typeface="Arial"/>
              </a:rPr>
            </a:br>
            <a:r>
              <a:rPr lang="ru-RU" sz="2600" b="1" dirty="0"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ru-RU" sz="2400" b="1" dirty="0">
                <a:latin typeface="Arial"/>
                <a:ea typeface="Arial"/>
                <a:cs typeface="Arial"/>
                <a:sym typeface="Arial"/>
              </a:rPr>
              <a:t>развитие машиностроения, химической </a:t>
            </a:r>
            <a:br>
              <a:rPr lang="ru-RU" sz="2400" b="1" dirty="0">
                <a:latin typeface="Arial"/>
                <a:ea typeface="Arial"/>
                <a:cs typeface="Arial"/>
                <a:sym typeface="Arial"/>
              </a:rPr>
            </a:br>
            <a:r>
              <a:rPr lang="ru-RU" sz="2400" b="1" dirty="0">
                <a:latin typeface="Arial"/>
                <a:ea typeface="Arial"/>
                <a:cs typeface="Arial"/>
                <a:sym typeface="Arial"/>
              </a:rPr>
              <a:t>и нефтехимической промышленности, производство калийных удобрений)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1B727DA-8BDA-41A2-AF77-936FD3ACE39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5523" y="2077822"/>
            <a:ext cx="7106072" cy="72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485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10</a:t>
            </a:fld>
            <a:endParaRPr lang="x-none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24263C2-C875-4742-89DF-BB27418E0BD0}"/>
              </a:ext>
            </a:extLst>
          </p:cNvPr>
          <p:cNvSpPr/>
          <p:nvPr/>
        </p:nvSpPr>
        <p:spPr>
          <a:xfrm>
            <a:off x="5934249" y="4256640"/>
            <a:ext cx="6008352" cy="241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Концерн координирует производственную деятельность по разведке и добыче нефти, ее транспортировке и переработке, выпуску нефтепродуктов и продуктов основного органического и нефтехимического синтеза.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Основными товарными группами, определяющими экспортный потенциал организаций концерна, являются </a:t>
            </a:r>
            <a:r>
              <a:rPr lang="ru-RU" b="1" dirty="0"/>
              <a:t>сырая нефть и нефтепродукты</a:t>
            </a:r>
            <a:r>
              <a:rPr lang="ru-RU" dirty="0"/>
              <a:t>, </a:t>
            </a:r>
            <a:r>
              <a:rPr lang="ru-RU" b="1" dirty="0"/>
              <a:t>минеральные удобрения</a:t>
            </a:r>
            <a:r>
              <a:rPr lang="ru-RU" dirty="0"/>
              <a:t>, </a:t>
            </a:r>
            <a:r>
              <a:rPr lang="ru-RU" b="1" dirty="0"/>
              <a:t>шины</a:t>
            </a:r>
            <a:r>
              <a:rPr lang="ru-RU" dirty="0"/>
              <a:t>, </a:t>
            </a:r>
            <a:r>
              <a:rPr lang="ru-RU" b="1" dirty="0"/>
              <a:t>капролактам</a:t>
            </a:r>
            <a:r>
              <a:rPr lang="ru-RU" dirty="0"/>
              <a:t>, </a:t>
            </a:r>
            <a:r>
              <a:rPr lang="ru-RU" b="1" dirty="0"/>
              <a:t>полиэтилен</a:t>
            </a:r>
            <a:r>
              <a:rPr lang="ru-RU" dirty="0"/>
              <a:t>, </a:t>
            </a:r>
            <a:r>
              <a:rPr lang="ru-RU" b="1" dirty="0"/>
              <a:t>химические волокна и нити</a:t>
            </a:r>
            <a:r>
              <a:rPr lang="ru-RU" dirty="0"/>
              <a:t>.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24263C2-C875-4742-89DF-BB27418E0BD0}"/>
              </a:ext>
            </a:extLst>
          </p:cNvPr>
          <p:cNvSpPr/>
          <p:nvPr/>
        </p:nvSpPr>
        <p:spPr>
          <a:xfrm>
            <a:off x="496748" y="4630588"/>
            <a:ext cx="5183849" cy="1665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Концерн </a:t>
            </a:r>
            <a:r>
              <a:rPr lang="ru-RU" b="1" dirty="0"/>
              <a:t>«Белнефтехим» </a:t>
            </a:r>
            <a:r>
              <a:rPr lang="ru-RU" dirty="0"/>
              <a:t>— один из крупнейших промышленных комплексов страны, выпускающий свыше </a:t>
            </a:r>
            <a:r>
              <a:rPr lang="ru-RU" b="1" dirty="0"/>
              <a:t>500 видов </a:t>
            </a:r>
            <a:r>
              <a:rPr lang="ru-RU" dirty="0"/>
              <a:t>нефтехимической и химической продукции.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Он обеспечивает </a:t>
            </a:r>
            <a:r>
              <a:rPr lang="ru-RU" b="1" dirty="0"/>
              <a:t>15%</a:t>
            </a:r>
            <a:r>
              <a:rPr lang="ru-RU" dirty="0"/>
              <a:t> объема белорусского экспорта товаров.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B7064B94-1EAE-4733-89E4-A45ACDB79AE6}"/>
              </a:ext>
            </a:extLst>
          </p:cNvPr>
          <p:cNvCxnSpPr>
            <a:cxnSpLocks/>
          </p:cNvCxnSpPr>
          <p:nvPr/>
        </p:nvCxnSpPr>
        <p:spPr>
          <a:xfrm>
            <a:off x="455203" y="0"/>
            <a:ext cx="0" cy="92322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9">
            <a:extLst>
              <a:ext uri="{FF2B5EF4-FFF2-40B4-BE49-F238E27FC236}">
                <a16:creationId xmlns:a16="http://schemas.microsoft.com/office/drawing/2014/main" id="{B43288B7-62E4-43E3-A809-0494FDF2847B}"/>
              </a:ext>
            </a:extLst>
          </p:cNvPr>
          <p:cNvSpPr txBox="1">
            <a:spLocks/>
          </p:cNvSpPr>
          <p:nvPr/>
        </p:nvSpPr>
        <p:spPr>
          <a:xfrm>
            <a:off x="455203" y="469920"/>
            <a:ext cx="6529797" cy="606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Беларусь — «страна большой химии»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B2A1D0F-1D2A-4E0B-9A06-2A525CC74E84}"/>
              </a:ext>
            </a:extLst>
          </p:cNvPr>
          <p:cNvSpPr/>
          <p:nvPr/>
        </p:nvSpPr>
        <p:spPr>
          <a:xfrm>
            <a:off x="5982467" y="1468970"/>
            <a:ext cx="5911917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Весь выпускаемый объем </a:t>
            </a:r>
            <a:r>
              <a:rPr lang="ru-RU" b="1" dirty="0"/>
              <a:t>моторного топлива </a:t>
            </a:r>
            <a:r>
              <a:rPr lang="ru-RU" dirty="0"/>
              <a:t>соответствует экологическому классу К5.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1CA805-1A22-4104-AF0D-2E1D4580B351}"/>
              </a:ext>
            </a:extLst>
          </p:cNvPr>
          <p:cNvSpPr txBox="1"/>
          <p:nvPr/>
        </p:nvSpPr>
        <p:spPr>
          <a:xfrm>
            <a:off x="5934250" y="2452476"/>
            <a:ext cx="600835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Значительно расширена линейка выпускаемой продукции. Организован выпуск 98-го и 100-го бензинов, новых видов дизельного топлива для холодного и арктического климата, смазочных масел, нефтяных битумов, реактивного топлива.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FA679B-F2BE-4E87-AD53-C4A25B40D7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47" y="1427715"/>
            <a:ext cx="48196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62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BD5D766-FB7D-414F-BFDF-4E12809A5D05}"/>
              </a:ext>
            </a:extLst>
          </p:cNvPr>
          <p:cNvSpPr/>
          <p:nvPr/>
        </p:nvSpPr>
        <p:spPr>
          <a:xfrm>
            <a:off x="6362566" y="2210528"/>
            <a:ext cx="5456608" cy="2911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Продукты завода «Полимир» находят применение в самых разнообразных областях промышленности: производстве кабеля, переработке пластмасс, производстве упаковочных материалов, изготовлении ковров, текстильных тканей и трикотажных изделий, искусственного меха, производстве бытовой химии и других продуктов.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В </a:t>
            </a:r>
            <a:r>
              <a:rPr lang="ru-RU" b="1" dirty="0"/>
              <a:t>35</a:t>
            </a:r>
            <a:r>
              <a:rPr lang="ru-RU" dirty="0"/>
              <a:t> стран мира экспортируется более </a:t>
            </a:r>
            <a:r>
              <a:rPr lang="ru-RU" b="1" dirty="0"/>
              <a:t>60%</a:t>
            </a:r>
            <a:r>
              <a:rPr lang="ru-RU" dirty="0"/>
              <a:t> производимых полиэтилена, акриловых волокон, продуктов органического синтеза и углеводородных фракций.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11</a:t>
            </a:fld>
            <a:endParaRPr lang="x-none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24263C2-C875-4742-89DF-BB27418E0BD0}"/>
              </a:ext>
            </a:extLst>
          </p:cNvPr>
          <p:cNvSpPr/>
          <p:nvPr/>
        </p:nvSpPr>
        <p:spPr>
          <a:xfrm>
            <a:off x="7289800" y="1225320"/>
            <a:ext cx="4529374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В 2008 году к ОАО «</a:t>
            </a:r>
            <a:r>
              <a:rPr lang="ru-RU" dirty="0" err="1"/>
              <a:t>Нафтан</a:t>
            </a:r>
            <a:r>
              <a:rPr lang="ru-RU" dirty="0"/>
              <a:t>» было присоединено крупное предприятие нефтехимии — </a:t>
            </a:r>
            <a:r>
              <a:rPr lang="ru-RU" b="1" dirty="0"/>
              <a:t>завод «</a:t>
            </a:r>
            <a:r>
              <a:rPr lang="ru-RU" b="1" dirty="0" err="1"/>
              <a:t>Полимир</a:t>
            </a:r>
            <a:r>
              <a:rPr lang="ru-RU" b="1" dirty="0"/>
              <a:t>»</a:t>
            </a:r>
            <a:r>
              <a:rPr lang="ru-RU" dirty="0"/>
              <a:t>. 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24263C2-C875-4742-89DF-BB27418E0BD0}"/>
              </a:ext>
            </a:extLst>
          </p:cNvPr>
          <p:cNvSpPr/>
          <p:nvPr/>
        </p:nvSpPr>
        <p:spPr>
          <a:xfrm>
            <a:off x="372826" y="4932169"/>
            <a:ext cx="5723174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Открытое акционерное общество </a:t>
            </a:r>
            <a:r>
              <a:rPr lang="ru-RU" b="1" dirty="0"/>
              <a:t>«Нафтан» </a:t>
            </a:r>
            <a:br>
              <a:rPr lang="ru-RU" b="1" dirty="0"/>
            </a:br>
            <a:r>
              <a:rPr lang="ru-RU" dirty="0"/>
              <a:t>(г. Новополоцк) — крупный нефтеперерабатывающий и нефтехимический комплекс, выпускающий широкую гамму </a:t>
            </a:r>
            <a:r>
              <a:rPr lang="ru-RU" b="1" dirty="0"/>
              <a:t>продуктов нефтехимии</a:t>
            </a:r>
            <a:r>
              <a:rPr lang="ru-RU" dirty="0"/>
              <a:t>: полиэтилен высокого давления, акриловые волокна, продукты органического синтеза и малотоннажной химии, другие продукты.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1BAE162-4363-4C20-84B4-80B0CCC221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0048" y="5286351"/>
            <a:ext cx="447209" cy="4435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A20131F-E543-4A56-9C82-1A61D181A5D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0152" y="5949552"/>
            <a:ext cx="491160" cy="4911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EC8D7BF-0C29-42C3-B7D3-21173ECF0F83}"/>
              </a:ext>
            </a:extLst>
          </p:cNvPr>
          <p:cNvSpPr txBox="1"/>
          <p:nvPr/>
        </p:nvSpPr>
        <p:spPr>
          <a:xfrm>
            <a:off x="8484913" y="5935383"/>
            <a:ext cx="3291291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i="1" dirty="0"/>
              <a:t>Видео «„</a:t>
            </a:r>
            <a:r>
              <a:rPr lang="ru-RU" sz="1400" i="1" dirty="0" err="1"/>
              <a:t>Нафтан</a:t>
            </a:r>
            <a:r>
              <a:rPr lang="ru-RU" sz="1400" i="1" dirty="0"/>
              <a:t>“: достояние страны! Специальный репортаж» </a:t>
            </a:r>
          </a:p>
          <a:p>
            <a:pPr>
              <a:lnSpc>
                <a:spcPct val="80000"/>
              </a:lnSpc>
            </a:pPr>
            <a:r>
              <a:rPr lang="ru-RU" sz="1400" i="1" dirty="0"/>
              <a:t>(14:04)</a:t>
            </a:r>
            <a:endParaRPr lang="en-US" sz="1400" i="1" dirty="0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8831505A-9707-42F3-B8A2-15CD0813F2F3}"/>
              </a:ext>
            </a:extLst>
          </p:cNvPr>
          <p:cNvCxnSpPr>
            <a:cxnSpLocks/>
          </p:cNvCxnSpPr>
          <p:nvPr/>
        </p:nvCxnSpPr>
        <p:spPr>
          <a:xfrm>
            <a:off x="455203" y="0"/>
            <a:ext cx="0" cy="92322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9">
            <a:extLst>
              <a:ext uri="{FF2B5EF4-FFF2-40B4-BE49-F238E27FC236}">
                <a16:creationId xmlns:a16="http://schemas.microsoft.com/office/drawing/2014/main" id="{0CA15556-F367-44B0-BCFE-BD7D1AE2D0E5}"/>
              </a:ext>
            </a:extLst>
          </p:cNvPr>
          <p:cNvSpPr txBox="1">
            <a:spLocks/>
          </p:cNvSpPr>
          <p:nvPr/>
        </p:nvSpPr>
        <p:spPr>
          <a:xfrm>
            <a:off x="455203" y="469920"/>
            <a:ext cx="6529797" cy="606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Беларусь — «страна большой химии»</a:t>
            </a: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123B94BF-BC98-4BFB-816E-0EE8C03CA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3228" y="1063419"/>
            <a:ext cx="859572" cy="859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hlinkClick r:id="rId7"/>
            <a:extLst>
              <a:ext uri="{FF2B5EF4-FFF2-40B4-BE49-F238E27FC236}">
                <a16:creationId xmlns:a16="http://schemas.microsoft.com/office/drawing/2014/main" id="{DD291326-35F3-4410-B2C9-A95DC02C7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2800" y="5305631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FA7E802-C776-4150-97A6-A6F1234851E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26" y="1075082"/>
            <a:ext cx="5553075" cy="3705225"/>
          </a:xfrm>
          <a:prstGeom prst="rect">
            <a:avLst/>
          </a:prstGeom>
        </p:spPr>
      </p:pic>
      <p:pic>
        <p:nvPicPr>
          <p:cNvPr id="6148" name="Picture 4" descr="Нафтан» (Naftan) / Моторные масла / Производители товаров - Официальный  сайт, страна, производитель">
            <a:extLst>
              <a:ext uri="{FF2B5EF4-FFF2-40B4-BE49-F238E27FC236}">
                <a16:creationId xmlns:a16="http://schemas.microsoft.com/office/drawing/2014/main" id="{ED657A9A-98C8-409C-9C7C-460CF9CE8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2221" y="878984"/>
            <a:ext cx="1044007" cy="10440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930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12</a:t>
            </a:fld>
            <a:endParaRPr lang="x-none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24263C2-C875-4742-89DF-BB27418E0BD0}"/>
              </a:ext>
            </a:extLst>
          </p:cNvPr>
          <p:cNvSpPr/>
          <p:nvPr/>
        </p:nvSpPr>
        <p:spPr>
          <a:xfrm>
            <a:off x="5971658" y="1270009"/>
            <a:ext cx="597094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Строительство цеха по производству азотной кислоты с реконструкцией действующего </a:t>
            </a:r>
            <a:r>
              <a:rPr lang="ru-RU" b="1" dirty="0"/>
              <a:t>производства </a:t>
            </a:r>
            <a:r>
              <a:rPr lang="ru-RU" b="1" dirty="0" err="1"/>
              <a:t>карбамидо</a:t>
            </a:r>
            <a:r>
              <a:rPr lang="ru-RU" b="1" dirty="0"/>
              <a:t>-аммиачной смеси</a:t>
            </a:r>
            <a:r>
              <a:rPr lang="ru-RU" dirty="0"/>
              <a:t> в ОАО «Гродно Азот» позволило в полном объеме обеспечить потребности сельхозпроизводителей республики.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24263C2-C875-4742-89DF-BB27418E0BD0}"/>
              </a:ext>
            </a:extLst>
          </p:cNvPr>
          <p:cNvSpPr/>
          <p:nvPr/>
        </p:nvSpPr>
        <p:spPr>
          <a:xfrm>
            <a:off x="272198" y="4220243"/>
            <a:ext cx="5529530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Открытое акционерное общество </a:t>
            </a:r>
            <a:r>
              <a:rPr lang="ru-RU" b="1" dirty="0"/>
              <a:t>«Гродно Азот» </a:t>
            </a:r>
            <a:r>
              <a:rPr lang="ru-RU" dirty="0"/>
              <a:t>— одно из ведущих химических предприятий, производящее </a:t>
            </a:r>
            <a:r>
              <a:rPr lang="ru-RU" b="1" dirty="0"/>
              <a:t>азотные минеральные удобрения </a:t>
            </a:r>
            <a:r>
              <a:rPr lang="ru-RU" dirty="0"/>
              <a:t>для сельского хозяйства (аммиак, карбамид, карбамидо-аммиачные смеси, сульфат аммония), а для химической отрасли страны – </a:t>
            </a:r>
            <a:r>
              <a:rPr lang="ru-RU" b="1" dirty="0"/>
              <a:t>капролактам</a:t>
            </a:r>
            <a:r>
              <a:rPr lang="ru-RU" dirty="0"/>
              <a:t>, необходимый для получения химических волокон и нитей, а также </a:t>
            </a:r>
            <a:r>
              <a:rPr lang="ru-RU" b="1" dirty="0"/>
              <a:t>метанол</a:t>
            </a:r>
            <a:r>
              <a:rPr lang="ru-RU" dirty="0"/>
              <a:t>, </a:t>
            </a:r>
            <a:r>
              <a:rPr lang="ru-RU" b="1" dirty="0"/>
              <a:t>азотную и серную кислоты </a:t>
            </a:r>
            <a:r>
              <a:rPr lang="ru-RU" dirty="0"/>
              <a:t>и другие виды продукции.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1BAE162-4363-4C20-84B4-80B0CCC221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0494" y="5159904"/>
            <a:ext cx="447209" cy="4435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A20131F-E543-4A56-9C82-1A61D181A5D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0270" y="5896920"/>
            <a:ext cx="491160" cy="4911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EC8D7BF-0C29-42C3-B7D3-21173ECF0F83}"/>
              </a:ext>
            </a:extLst>
          </p:cNvPr>
          <p:cNvSpPr txBox="1"/>
          <p:nvPr/>
        </p:nvSpPr>
        <p:spPr>
          <a:xfrm>
            <a:off x="8855145" y="5921830"/>
            <a:ext cx="2585462" cy="441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i="1" dirty="0"/>
              <a:t>Видео «„Гродно Азот“ — 55!» (10:27)</a:t>
            </a:r>
            <a:endParaRPr lang="en-US" sz="1400" i="1" dirty="0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1D09830-32D3-4051-ADBA-E01F06210944}"/>
              </a:ext>
            </a:extLst>
          </p:cNvPr>
          <p:cNvCxnSpPr>
            <a:cxnSpLocks/>
          </p:cNvCxnSpPr>
          <p:nvPr/>
        </p:nvCxnSpPr>
        <p:spPr>
          <a:xfrm>
            <a:off x="455203" y="0"/>
            <a:ext cx="0" cy="92322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9">
            <a:extLst>
              <a:ext uri="{FF2B5EF4-FFF2-40B4-BE49-F238E27FC236}">
                <a16:creationId xmlns:a16="http://schemas.microsoft.com/office/drawing/2014/main" id="{AEE2CECD-ABC5-4F86-929B-59958AEBABB4}"/>
              </a:ext>
            </a:extLst>
          </p:cNvPr>
          <p:cNvSpPr txBox="1">
            <a:spLocks/>
          </p:cNvSpPr>
          <p:nvPr/>
        </p:nvSpPr>
        <p:spPr>
          <a:xfrm>
            <a:off x="455203" y="469920"/>
            <a:ext cx="6529797" cy="606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Беларусь — «страна большой химии»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F3DB11B-FB61-4EDA-BF03-32221C25AFCF}"/>
              </a:ext>
            </a:extLst>
          </p:cNvPr>
          <p:cNvSpPr/>
          <p:nvPr/>
        </p:nvSpPr>
        <p:spPr>
          <a:xfrm>
            <a:off x="7788842" y="2966491"/>
            <a:ext cx="4271805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В состав ОАО «Гродно Азот» входит </a:t>
            </a:r>
            <a:r>
              <a:rPr lang="ru-RU" b="1" dirty="0"/>
              <a:t>«Завод Химволокно»</a:t>
            </a:r>
            <a:r>
              <a:rPr lang="ru-RU" dirty="0"/>
              <a:t> — одно из ведущих предприятий в СНГ по производству нитей технического назначения и кордных тканей из полиамида-6 и единственное в СНГ по изготовлению высокопрочных нитей. 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AA6F1F1-3263-4EA1-96C0-7034A4E7B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7894" y="3215790"/>
            <a:ext cx="1536743" cy="1338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hlinkClick r:id="rId7"/>
            <a:extLst>
              <a:ext uri="{FF2B5EF4-FFF2-40B4-BE49-F238E27FC236}">
                <a16:creationId xmlns:a16="http://schemas.microsoft.com/office/drawing/2014/main" id="{C04E2E20-193E-4743-A9C3-3AE1C4E05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6554" y="5197455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613C9A-7AD4-4425-916A-BBC906328A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38" y="1186231"/>
            <a:ext cx="52006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000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13</a:t>
            </a:fld>
            <a:endParaRPr lang="x-none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24263C2-C875-4742-89DF-BB27418E0BD0}"/>
              </a:ext>
            </a:extLst>
          </p:cNvPr>
          <p:cNvSpPr/>
          <p:nvPr/>
        </p:nvSpPr>
        <p:spPr>
          <a:xfrm>
            <a:off x="467810" y="4224411"/>
            <a:ext cx="5482590" cy="2163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Открытое акционерное общество </a:t>
            </a:r>
            <a:r>
              <a:rPr lang="ru-RU" b="1" dirty="0"/>
              <a:t>«</a:t>
            </a:r>
            <a:r>
              <a:rPr lang="ru-RU" b="1" dirty="0" err="1"/>
              <a:t>Могилевхимволокно</a:t>
            </a:r>
            <a:r>
              <a:rPr lang="ru-RU" b="1" dirty="0"/>
              <a:t>» </a:t>
            </a:r>
            <a:r>
              <a:rPr lang="ru-RU" dirty="0"/>
              <a:t>— крупный промышленный комплекс, объединяющий на территории в 260 га пять связанных полным технологическим циклом производств.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Здесь происходят все необходимые процессы — от получения исходного сырья до выпуска готовой продукции.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24263C2-C875-4742-89DF-BB27418E0BD0}"/>
              </a:ext>
            </a:extLst>
          </p:cNvPr>
          <p:cNvSpPr/>
          <p:nvPr/>
        </p:nvSpPr>
        <p:spPr>
          <a:xfrm>
            <a:off x="6161462" y="1304366"/>
            <a:ext cx="5660045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В Могилеве уже несколько десятилетий существует </a:t>
            </a:r>
            <a:r>
              <a:rPr lang="ru-RU" b="1" dirty="0"/>
              <a:t>школа химиков</a:t>
            </a:r>
            <a:r>
              <a:rPr lang="ru-RU" dirty="0"/>
              <a:t>, которая позволила предприятию сохранить лучшие производственные традиции.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Ее первая ступень — </a:t>
            </a:r>
            <a:r>
              <a:rPr lang="ru-RU" b="1" dirty="0"/>
              <a:t>Могилевский государственный профессиональный лицей №7</a:t>
            </a:r>
            <a:r>
              <a:rPr lang="ru-RU" dirty="0"/>
              <a:t>, где проходит подготовку весь рабочий персонал — аппаратчики всех видов, а также слесари по контрольно-измерительным приборам и автоматике.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Дальше идет </a:t>
            </a:r>
            <a:r>
              <a:rPr lang="ru-RU" b="1" dirty="0"/>
              <a:t>Могилевский государственный технологический колледж</a:t>
            </a:r>
            <a:r>
              <a:rPr lang="ru-RU" dirty="0"/>
              <a:t>, который готовит специалистов среднего звена — метрологов.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Высшая ступень — </a:t>
            </a:r>
            <a:r>
              <a:rPr lang="ru-RU" b="1" dirty="0"/>
              <a:t>Белорусский государственный университет пищевых и химических технологий</a:t>
            </a:r>
            <a:r>
              <a:rPr lang="ru-RU" dirty="0"/>
              <a:t>, где есть кафедра химических волокон.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Прямо на территории предприятия действует </a:t>
            </a:r>
            <a:r>
              <a:rPr lang="ru-RU" b="1" dirty="0"/>
              <a:t>центральная исследовательская лаборатория</a:t>
            </a:r>
            <a:r>
              <a:rPr lang="ru-RU" dirty="0"/>
              <a:t>, где обучаются студенты. Здесь же они защищают свои курсовые и дипломные работы, проходят практику, а затем связывают с производством свою дальнейшую жизнь.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04CCFB79-A679-44C0-B157-8406FDB4FBC5}"/>
              </a:ext>
            </a:extLst>
          </p:cNvPr>
          <p:cNvCxnSpPr>
            <a:cxnSpLocks/>
          </p:cNvCxnSpPr>
          <p:nvPr/>
        </p:nvCxnSpPr>
        <p:spPr>
          <a:xfrm>
            <a:off x="455203" y="0"/>
            <a:ext cx="0" cy="92322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9">
            <a:extLst>
              <a:ext uri="{FF2B5EF4-FFF2-40B4-BE49-F238E27FC236}">
                <a16:creationId xmlns:a16="http://schemas.microsoft.com/office/drawing/2014/main" id="{4E21CCAF-91F5-4961-B099-348586FB13DF}"/>
              </a:ext>
            </a:extLst>
          </p:cNvPr>
          <p:cNvSpPr txBox="1">
            <a:spLocks/>
          </p:cNvSpPr>
          <p:nvPr/>
        </p:nvSpPr>
        <p:spPr>
          <a:xfrm>
            <a:off x="455203" y="469920"/>
            <a:ext cx="6529797" cy="606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Беларусь — «страна большой химии»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3AFA81-06DB-4D73-9C14-53A0C02656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7" y="1339936"/>
            <a:ext cx="5400675" cy="2657475"/>
          </a:xfrm>
          <a:prstGeom prst="rect">
            <a:avLst/>
          </a:prstGeom>
        </p:spPr>
      </p:pic>
      <p:pic>
        <p:nvPicPr>
          <p:cNvPr id="4100" name="Picture 4" descr="Изображение логотипа">
            <a:extLst>
              <a:ext uri="{FF2B5EF4-FFF2-40B4-BE49-F238E27FC236}">
                <a16:creationId xmlns:a16="http://schemas.microsoft.com/office/drawing/2014/main" id="{8D360B0F-A1BF-416D-8932-53887DFB6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3467" y="1303395"/>
            <a:ext cx="646933" cy="7012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5337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pPr/>
              <a:t>14</a:t>
            </a:fld>
            <a:endParaRPr lang="x-none" dirty="0"/>
          </a:p>
        </p:txBody>
      </p:sp>
      <p:sp>
        <p:nvSpPr>
          <p:cNvPr id="18" name="Заголовок 9">
            <a:extLst>
              <a:ext uri="{FF2B5EF4-FFF2-40B4-BE49-F238E27FC236}">
                <a16:creationId xmlns:a16="http://schemas.microsoft.com/office/drawing/2014/main" id="{E6BBB849-1F5A-4CBF-BACF-C92B8380FB12}"/>
              </a:ext>
            </a:extLst>
          </p:cNvPr>
          <p:cNvSpPr txBox="1">
            <a:spLocks/>
          </p:cNvSpPr>
          <p:nvPr/>
        </p:nvSpPr>
        <p:spPr>
          <a:xfrm>
            <a:off x="455202" y="472779"/>
            <a:ext cx="9883535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C00000"/>
                </a:solidFill>
                <a:latin typeface="+mn-lt"/>
              </a:rPr>
              <a:t>Горно-обогатительный комбинат ОАО «</a:t>
            </a:r>
            <a:r>
              <a:rPr lang="ru-RU" sz="2800" b="1" dirty="0" err="1">
                <a:solidFill>
                  <a:srgbClr val="C00000"/>
                </a:solidFill>
                <a:latin typeface="+mn-lt"/>
              </a:rPr>
              <a:t>Беларуськалий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» — национальное достояние Республики Беларусь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030C93C3-2336-4012-A77C-26C6EA4EED01}"/>
              </a:ext>
            </a:extLst>
          </p:cNvPr>
          <p:cNvCxnSpPr>
            <a:cxnSpLocks/>
          </p:cNvCxnSpPr>
          <p:nvPr/>
        </p:nvCxnSpPr>
        <p:spPr>
          <a:xfrm>
            <a:off x="455202" y="0"/>
            <a:ext cx="0" cy="12192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DABE18F-9EA9-4F5A-B3DD-FDA6BE73AC76}"/>
              </a:ext>
            </a:extLst>
          </p:cNvPr>
          <p:cNvSpPr/>
          <p:nvPr/>
        </p:nvSpPr>
        <p:spPr>
          <a:xfrm>
            <a:off x="286856" y="4678294"/>
            <a:ext cx="5935492" cy="199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Важнейшее для экономики страны предприятие и национальное достояние — </a:t>
            </a:r>
            <a:r>
              <a:rPr lang="ru-RU" b="1" dirty="0"/>
              <a:t>ОАО «</a:t>
            </a:r>
            <a:r>
              <a:rPr lang="ru-RU" b="1" dirty="0" err="1"/>
              <a:t>Беларуськалий</a:t>
            </a:r>
            <a:r>
              <a:rPr lang="ru-RU" b="1" dirty="0"/>
              <a:t>»</a:t>
            </a:r>
            <a:r>
              <a:rPr lang="ru-RU" dirty="0"/>
              <a:t>, один из крупнейших производителей и экспортеров калийных удобрений в мире.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На его долю приходится </a:t>
            </a:r>
            <a:r>
              <a:rPr lang="ru-RU" b="1" dirty="0"/>
              <a:t>пятая часть мирового объема выпуска калийных удобрений</a:t>
            </a:r>
            <a:r>
              <a:rPr lang="ru-RU" dirty="0"/>
              <a:t>. Белорусский калий сегодня знают в странах Европы, Америки, Азии и Африки.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A0654D6-B09A-48D1-9C46-A398C97E1CE8}"/>
              </a:ext>
            </a:extLst>
          </p:cNvPr>
          <p:cNvSpPr/>
          <p:nvPr/>
        </p:nvSpPr>
        <p:spPr>
          <a:xfrm>
            <a:off x="6300425" y="1477300"/>
            <a:ext cx="5604719" cy="199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b="1" dirty="0"/>
              <a:t>Старобинское</a:t>
            </a:r>
            <a:r>
              <a:rPr lang="ru-RU" dirty="0"/>
              <a:t> месторождение калийных солей составляет сырьевой базис ОАО «Беларуськалий» и считается одним их крупнейших месторождений в мире.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Сегодня основное производство ОАО «Беларуськалий» расположено в </a:t>
            </a:r>
            <a:r>
              <a:rPr lang="ru-RU" b="1" dirty="0"/>
              <a:t>Солигорске</a:t>
            </a:r>
            <a:r>
              <a:rPr lang="ru-RU" dirty="0"/>
              <a:t> и в </a:t>
            </a:r>
            <a:r>
              <a:rPr lang="ru-RU" b="1" dirty="0" err="1"/>
              <a:t>Петрикове</a:t>
            </a:r>
            <a:r>
              <a:rPr lang="ru-RU" dirty="0"/>
              <a:t> и включает </a:t>
            </a:r>
            <a:r>
              <a:rPr lang="ru-RU" u="sng" dirty="0"/>
              <a:t>семь рудников </a:t>
            </a:r>
            <a:r>
              <a:rPr lang="ru-RU" dirty="0"/>
              <a:t>и </a:t>
            </a:r>
            <a:r>
              <a:rPr lang="ru-RU" u="sng" dirty="0"/>
              <a:t>пять обогатительных фабрик</a:t>
            </a:r>
            <a:r>
              <a:rPr lang="ru-RU" dirty="0"/>
              <a:t>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BAE162-4363-4C20-84B4-80B0CCC221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8160" y="3468614"/>
            <a:ext cx="447209" cy="4435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A20131F-E543-4A56-9C82-1A61D181A5D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611">
            <a:off x="6436184" y="4081042"/>
            <a:ext cx="491160" cy="4911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EC8D7BF-0C29-42C3-B7D3-21173ECF0F83}"/>
              </a:ext>
            </a:extLst>
          </p:cNvPr>
          <p:cNvSpPr txBox="1"/>
          <p:nvPr/>
        </p:nvSpPr>
        <p:spPr>
          <a:xfrm>
            <a:off x="8542127" y="4064071"/>
            <a:ext cx="3188928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i="1" dirty="0"/>
              <a:t>Видео «С чего начинался „</a:t>
            </a:r>
            <a:r>
              <a:rPr lang="ru-RU" sz="1600" i="1" dirty="0" err="1"/>
              <a:t>Беларуськалий</a:t>
            </a:r>
            <a:r>
              <a:rPr lang="ru-RU" sz="1600" i="1" dirty="0"/>
              <a:t>“»(07:08)</a:t>
            </a:r>
            <a:endParaRPr lang="en-US" sz="1600" i="1" dirty="0"/>
          </a:p>
        </p:txBody>
      </p:sp>
      <p:pic>
        <p:nvPicPr>
          <p:cNvPr id="4" name="Picture 2">
            <a:hlinkClick r:id="rId5"/>
            <a:extLst>
              <a:ext uri="{FF2B5EF4-FFF2-40B4-BE49-F238E27FC236}">
                <a16:creationId xmlns:a16="http://schemas.microsoft.com/office/drawing/2014/main" id="{7B01986E-D45E-4708-9C81-EDAEE2077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2076" y="3503649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F699EAB-E12D-4593-8B65-54973615987B}"/>
              </a:ext>
            </a:extLst>
          </p:cNvPr>
          <p:cNvSpPr txBox="1"/>
          <p:nvPr/>
        </p:nvSpPr>
        <p:spPr>
          <a:xfrm>
            <a:off x="6337886" y="4824622"/>
            <a:ext cx="5604719" cy="1908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Aft>
                <a:spcPts val="300"/>
              </a:spcAft>
            </a:pPr>
            <a:r>
              <a:rPr lang="ru-RU" sz="1600" i="1" dirty="0">
                <a:solidFill>
                  <a:srgbClr val="C00000"/>
                </a:solidFill>
              </a:rPr>
              <a:t>Калийные соли </a:t>
            </a:r>
            <a:r>
              <a:rPr lang="ru-RU" sz="1600" i="1" dirty="0"/>
              <a:t>— основное минеральное богатство нашей страны и важнейший экспортный товар. Они залегают в </a:t>
            </a:r>
            <a:r>
              <a:rPr lang="ru-RU" sz="1600" i="1" dirty="0" err="1"/>
              <a:t>Припятском</a:t>
            </a:r>
            <a:r>
              <a:rPr lang="ru-RU" sz="1600" i="1" dirty="0"/>
              <a:t> прогибе. Основные месторождения калийной соли в нашей стране — </a:t>
            </a:r>
            <a:r>
              <a:rPr lang="ru-RU" sz="1600" i="1" dirty="0" err="1"/>
              <a:t>Старобинское</a:t>
            </a:r>
            <a:r>
              <a:rPr lang="ru-RU" sz="1600" i="1" dirty="0"/>
              <a:t> (запасы — 2,7 млрд. тонн), Петриковское (1,28 млрд. тонн) и Октябрьское (637,2 млн тонн). </a:t>
            </a:r>
          </a:p>
          <a:p>
            <a:pPr algn="just">
              <a:lnSpc>
                <a:spcPct val="80000"/>
              </a:lnSpc>
              <a:spcAft>
                <a:spcPts val="300"/>
              </a:spcAft>
            </a:pPr>
            <a:r>
              <a:rPr lang="ru-RU" sz="1600" i="1" dirty="0"/>
              <a:t>Общие промышленные запасы калийных солей составляют более 5 млрд. тонн, и по этому показателю Беларусь занимает </a:t>
            </a:r>
            <a:r>
              <a:rPr lang="ru-RU" sz="1600" b="1" i="1" dirty="0"/>
              <a:t>третье место</a:t>
            </a:r>
            <a:r>
              <a:rPr lang="ru-RU" sz="1600" i="1" dirty="0"/>
              <a:t> в мире после Канады и России.</a:t>
            </a:r>
            <a:endParaRPr lang="en-US" sz="1600" i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7ABCBD-5D4C-4D5E-9CB4-5C428B24F0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4" y="1410460"/>
            <a:ext cx="56673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967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pPr/>
              <a:t>15</a:t>
            </a:fld>
            <a:endParaRPr lang="x-none" dirty="0"/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030C93C3-2336-4012-A77C-26C6EA4EED01}"/>
              </a:ext>
            </a:extLst>
          </p:cNvPr>
          <p:cNvCxnSpPr>
            <a:cxnSpLocks/>
          </p:cNvCxnSpPr>
          <p:nvPr/>
        </p:nvCxnSpPr>
        <p:spPr>
          <a:xfrm>
            <a:off x="455202" y="0"/>
            <a:ext cx="0" cy="12192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9">
            <a:extLst>
              <a:ext uri="{FF2B5EF4-FFF2-40B4-BE49-F238E27FC236}">
                <a16:creationId xmlns:a16="http://schemas.microsoft.com/office/drawing/2014/main" id="{09C11097-7F4B-46AA-9EE1-4CBE1CD3F886}"/>
              </a:ext>
            </a:extLst>
          </p:cNvPr>
          <p:cNvSpPr txBox="1">
            <a:spLocks/>
          </p:cNvSpPr>
          <p:nvPr/>
        </p:nvSpPr>
        <p:spPr>
          <a:xfrm>
            <a:off x="455202" y="472779"/>
            <a:ext cx="9883535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C00000"/>
                </a:solidFill>
                <a:latin typeface="+mn-lt"/>
              </a:rPr>
              <a:t>Горно-обогатительный комбинат ОАО «</a:t>
            </a:r>
            <a:r>
              <a:rPr lang="ru-RU" sz="2800" b="1" dirty="0" err="1">
                <a:solidFill>
                  <a:srgbClr val="C00000"/>
                </a:solidFill>
                <a:latin typeface="+mn-lt"/>
              </a:rPr>
              <a:t>Беларуськалий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» — национальное достояние Республики Беларусь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D0A49E5-C066-4F01-BC17-FAE57EB2A30E}"/>
              </a:ext>
            </a:extLst>
          </p:cNvPr>
          <p:cNvSpPr/>
          <p:nvPr/>
        </p:nvSpPr>
        <p:spPr>
          <a:xfrm>
            <a:off x="5564313" y="1440953"/>
            <a:ext cx="6333640" cy="339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С 1990 года на базе первого калийного рудника </a:t>
            </a:r>
            <a:r>
              <a:rPr lang="ru-RU" dirty="0" err="1"/>
              <a:t>г.Солигорска</a:t>
            </a:r>
            <a:r>
              <a:rPr lang="ru-RU" dirty="0"/>
              <a:t> функционирует </a:t>
            </a:r>
            <a:r>
              <a:rPr lang="ru-RU" b="1" dirty="0" err="1"/>
              <a:t>спелеолеокомплекс</a:t>
            </a:r>
            <a:r>
              <a:rPr lang="ru-RU" dirty="0"/>
              <a:t>, размещенный в соляных выработках </a:t>
            </a:r>
            <a:r>
              <a:rPr lang="ru-RU" dirty="0" err="1"/>
              <a:t>галитового</a:t>
            </a:r>
            <a:r>
              <a:rPr lang="ru-RU" dirty="0"/>
              <a:t> и </a:t>
            </a:r>
            <a:r>
              <a:rPr lang="ru-RU" dirty="0" err="1"/>
              <a:t>сильвинитового</a:t>
            </a:r>
            <a:r>
              <a:rPr lang="ru-RU" dirty="0"/>
              <a:t> пластов.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1997 году и в 2012 году введены в эксплуатацию наземные корпуса </a:t>
            </a:r>
            <a:r>
              <a:rPr lang="ru-RU" b="1" dirty="0"/>
              <a:t>Республиканской больницы </a:t>
            </a:r>
            <a:r>
              <a:rPr lang="ru-RU" b="1" dirty="0" err="1"/>
              <a:t>спелеолечения</a:t>
            </a:r>
            <a:r>
              <a:rPr lang="ru-RU" dirty="0"/>
              <a:t>, которая является центром </a:t>
            </a:r>
            <a:r>
              <a:rPr lang="ru-RU" dirty="0" err="1"/>
              <a:t>спелеотерапии</a:t>
            </a:r>
            <a:r>
              <a:rPr lang="ru-RU" dirty="0"/>
              <a:t> и входит в список ведущих клиник СНГ.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</a:t>
            </a:r>
            <a:r>
              <a:rPr lang="ru-RU" dirty="0" err="1"/>
              <a:t>спелеолечебнице</a:t>
            </a:r>
            <a:r>
              <a:rPr lang="ru-RU" dirty="0"/>
              <a:t> на глубине </a:t>
            </a:r>
            <a:r>
              <a:rPr lang="ru-RU" b="1" dirty="0"/>
              <a:t>420 метров </a:t>
            </a:r>
            <a:r>
              <a:rPr lang="ru-RU" dirty="0"/>
              <a:t>оборудованы палаты для пациентов, кабинеты медиков, залы ЛФК, комнаты отдыха, спортивные площадки. Мощность больницы — 250 мест. Наземные корпуса больницы находятся в сосновом бору на берегу Солигорского водохранилища. </a:t>
            </a:r>
            <a:endParaRPr lang="en-US" dirty="0"/>
          </a:p>
        </p:txBody>
      </p:sp>
      <p:pic>
        <p:nvPicPr>
          <p:cNvPr id="9218" name="Picture 2">
            <a:hlinkClick r:id="rId3"/>
            <a:extLst>
              <a:ext uri="{FF2B5EF4-FFF2-40B4-BE49-F238E27FC236}">
                <a16:creationId xmlns:a16="http://schemas.microsoft.com/office/drawing/2014/main" id="{7272ADD8-046E-425D-B666-79578555C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4158" y="5181387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F6B84B6D-8572-4674-82B0-7A71A3E1FE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7566" y="5116379"/>
            <a:ext cx="447209" cy="44351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C6A8038-B9CA-4C5E-90DF-B5CF01AB73A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611">
            <a:off x="5765590" y="5728807"/>
            <a:ext cx="491160" cy="49116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17135A6-048A-4952-AF51-29C76BB49465}"/>
              </a:ext>
            </a:extLst>
          </p:cNvPr>
          <p:cNvSpPr txBox="1"/>
          <p:nvPr/>
        </p:nvSpPr>
        <p:spPr>
          <a:xfrm>
            <a:off x="7825744" y="5880852"/>
            <a:ext cx="3381835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i="1" dirty="0"/>
              <a:t>Видео «Республиканская больница </a:t>
            </a:r>
            <a:r>
              <a:rPr lang="ru-RU" sz="1600" i="1" dirty="0" err="1"/>
              <a:t>спелеолечения</a:t>
            </a:r>
            <a:r>
              <a:rPr lang="ru-RU" sz="1600" i="1" dirty="0"/>
              <a:t>» (06:26)</a:t>
            </a:r>
            <a:endParaRPr lang="en-US" sz="16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4676" y="1440953"/>
            <a:ext cx="489229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Добываемую под Солигорском руду именуют </a:t>
            </a:r>
            <a:r>
              <a:rPr lang="ru-RU" b="1" dirty="0"/>
              <a:t>сильвинитом</a:t>
            </a:r>
            <a:r>
              <a:rPr lang="ru-RU" dirty="0"/>
              <a:t>. Это смесь калийной соли (</a:t>
            </a:r>
            <a:r>
              <a:rPr lang="ru-RU" dirty="0" err="1"/>
              <a:t>KCl</a:t>
            </a:r>
            <a:r>
              <a:rPr lang="ru-RU" dirty="0"/>
              <a:t>) с </a:t>
            </a:r>
            <a:r>
              <a:rPr lang="ru-RU" dirty="0" err="1"/>
              <a:t>галитом</a:t>
            </a:r>
            <a:r>
              <a:rPr lang="ru-RU" dirty="0"/>
              <a:t> (</a:t>
            </a:r>
            <a:r>
              <a:rPr lang="ru-RU" dirty="0" err="1"/>
              <a:t>NaCl</a:t>
            </a:r>
            <a:r>
              <a:rPr lang="ru-RU" dirty="0"/>
              <a:t> — каменной солью, употребляемой в пищу), а также глиной, гипсом, песком. Проведенные исследования по изучению среды горных выработок и заболеваемости горнорабочих позволили сделать вывод о формировании специфических факторов подземной среды, </a:t>
            </a:r>
            <a:r>
              <a:rPr lang="ru-RU" b="1" dirty="0"/>
              <a:t>благоприятно воздействующих на организм человека</a:t>
            </a:r>
            <a:r>
              <a:rPr lang="ru-RU" dirty="0"/>
              <a:t>. </a:t>
            </a:r>
          </a:p>
        </p:txBody>
      </p:sp>
      <p:pic>
        <p:nvPicPr>
          <p:cNvPr id="18" name="Picture 2" descr="http://photo.esoligorsk.by/2013/novosti/june/speleo1.jpg">
            <a:extLst>
              <a:ext uri="{FF2B5EF4-FFF2-40B4-BE49-F238E27FC236}">
                <a16:creationId xmlns:a16="http://schemas.microsoft.com/office/drawing/2014/main" id="{82F15B9D-BD4A-41B1-B4FE-B87932A02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587" y="4026278"/>
            <a:ext cx="4032000" cy="2689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photo.esoligorsk.by/2013/novosti/june/speleo.jpg">
            <a:extLst>
              <a:ext uri="{FF2B5EF4-FFF2-40B4-BE49-F238E27FC236}">
                <a16:creationId xmlns:a16="http://schemas.microsoft.com/office/drawing/2014/main" id="{B127282B-6E80-409E-995F-19656F5BD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587" y="4026279"/>
            <a:ext cx="4032000" cy="268991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http://photo.esoligorsk.by/2013/novosti/june/speleopalata.jpg">
            <a:extLst>
              <a:ext uri="{FF2B5EF4-FFF2-40B4-BE49-F238E27FC236}">
                <a16:creationId xmlns:a16="http://schemas.microsoft.com/office/drawing/2014/main" id="{74D53EA9-460B-4115-AAB5-0911581BCA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586" y="4026277"/>
            <a:ext cx="4032000" cy="26899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http://photo.esoligorsk.by/2013/novosti/june/speleogala.jpg">
            <a:hlinkClick r:id="" action="ppaction://noaction"/>
            <a:extLst>
              <a:ext uri="{FF2B5EF4-FFF2-40B4-BE49-F238E27FC236}">
                <a16:creationId xmlns:a16="http://schemas.microsoft.com/office/drawing/2014/main" id="{89274021-0068-4572-82A1-C383A43FE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586" y="4026276"/>
            <a:ext cx="4032000" cy="2689921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20BC51C-1190-46E9-BA01-5B328581805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611">
            <a:off x="5007065" y="4078868"/>
            <a:ext cx="491160" cy="49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18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2</a:t>
            </a:fld>
            <a:endParaRPr lang="x-none" dirty="0"/>
          </a:p>
        </p:txBody>
      </p:sp>
      <p:sp>
        <p:nvSpPr>
          <p:cNvPr id="18" name="Заголовок 9">
            <a:extLst>
              <a:ext uri="{FF2B5EF4-FFF2-40B4-BE49-F238E27FC236}">
                <a16:creationId xmlns:a16="http://schemas.microsoft.com/office/drawing/2014/main" id="{E6BBB849-1F5A-4CBF-BACF-C92B8380FB12}"/>
              </a:ext>
            </a:extLst>
          </p:cNvPr>
          <p:cNvSpPr txBox="1">
            <a:spLocks/>
          </p:cNvSpPr>
          <p:nvPr/>
        </p:nvSpPr>
        <p:spPr>
          <a:xfrm>
            <a:off x="464607" y="597585"/>
            <a:ext cx="9437308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Машиностроение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—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фундамент промышленного комплекса Беларуси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030C93C3-2336-4012-A77C-26C6EA4EED01}"/>
              </a:ext>
            </a:extLst>
          </p:cNvPr>
          <p:cNvCxnSpPr>
            <a:cxnSpLocks/>
          </p:cNvCxnSpPr>
          <p:nvPr/>
        </p:nvCxnSpPr>
        <p:spPr>
          <a:xfrm flipH="1">
            <a:off x="455201" y="0"/>
            <a:ext cx="1" cy="139504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DABE18F-9EA9-4F5A-B3DD-FDA6BE73AC76}"/>
              </a:ext>
            </a:extLst>
          </p:cNvPr>
          <p:cNvSpPr/>
          <p:nvPr/>
        </p:nvSpPr>
        <p:spPr>
          <a:xfrm>
            <a:off x="5564749" y="1466100"/>
            <a:ext cx="620494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Сегодня промышленные предприятия Республики Беларусь производят </a:t>
            </a:r>
            <a:r>
              <a:rPr lang="ru-RU" b="1" dirty="0"/>
              <a:t>всю</a:t>
            </a:r>
            <a:r>
              <a:rPr lang="ru-RU" dirty="0"/>
              <a:t> </a:t>
            </a:r>
            <a:r>
              <a:rPr lang="ru-RU" b="1" dirty="0"/>
              <a:t>транспортную линейку</a:t>
            </a:r>
            <a:r>
              <a:rPr lang="ru-RU" dirty="0"/>
              <a:t>: велосипеды, мотоциклы, легковые автомобили, автобусы, аэродромную и шахтную технику, троллейбусы, поезда и вагоны, грузовые автомобили, трактора, машины для сельского хозяйства, технику для дорожного строительства и лесопромышленного комплекса, самые большие в мире карьерные самосвалы. Также производят металлопродукцию, станки, микро- и оптоэлектронику, лазерную технику и электротехническую продукцию.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A0654D6-B09A-48D1-9C46-A398C97E1CE8}"/>
              </a:ext>
            </a:extLst>
          </p:cNvPr>
          <p:cNvSpPr/>
          <p:nvPr/>
        </p:nvSpPr>
        <p:spPr>
          <a:xfrm>
            <a:off x="5632501" y="4108471"/>
            <a:ext cx="6204942" cy="256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В Беларуси активно развивается новая отрасль машиностроения </a:t>
            </a:r>
            <a:r>
              <a:rPr lang="ru-RU" b="1" dirty="0"/>
              <a:t>— электротранспорт</a:t>
            </a:r>
            <a:r>
              <a:rPr lang="ru-RU" dirty="0"/>
              <a:t>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b="1" dirty="0"/>
              <a:t>«</a:t>
            </a:r>
            <a:r>
              <a:rPr lang="ru-RU" b="1" dirty="0" err="1"/>
              <a:t>БелАЗ</a:t>
            </a:r>
            <a:r>
              <a:rPr lang="ru-RU" b="1" dirty="0"/>
              <a:t>» </a:t>
            </a:r>
            <a:r>
              <a:rPr lang="ru-RU" dirty="0"/>
              <a:t>изготовил образцы </a:t>
            </a:r>
            <a:r>
              <a:rPr lang="ru-RU" u="sng" dirty="0"/>
              <a:t>карьерных самосвалов </a:t>
            </a:r>
            <a:r>
              <a:rPr lang="ru-RU" dirty="0"/>
              <a:t>грузоподъемностью 90 т и 220 т.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b="1" dirty="0"/>
              <a:t>МАЗ</a:t>
            </a:r>
            <a:r>
              <a:rPr lang="ru-RU" dirty="0"/>
              <a:t> и </a:t>
            </a:r>
            <a:r>
              <a:rPr lang="ru-RU" b="1" dirty="0"/>
              <a:t>«БКМ Холдинг» </a:t>
            </a:r>
            <a:r>
              <a:rPr lang="ru-RU" dirty="0"/>
              <a:t>завершили опытно-конструкторские работы и изготовили образцы </a:t>
            </a:r>
            <a:r>
              <a:rPr lang="ru-RU" u="sng" dirty="0"/>
              <a:t>грузовых электромобилей </a:t>
            </a:r>
            <a:r>
              <a:rPr lang="ru-RU" dirty="0"/>
              <a:t>грузоподъемностью до 4 т и 10 т соответственно.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Строительство </a:t>
            </a:r>
            <a:r>
              <a:rPr lang="ru-RU" dirty="0" err="1"/>
              <a:t>БелАЭС</a:t>
            </a:r>
            <a:r>
              <a:rPr lang="ru-RU" dirty="0"/>
              <a:t> стало большим стимулом для развития электротранспорта.</a:t>
            </a:r>
            <a:endParaRPr lang="en-US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BAE162-4363-4C20-84B4-80B0CCC221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703" y="5145466"/>
            <a:ext cx="447209" cy="4435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A20131F-E543-4A56-9C82-1A61D181A5D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611">
            <a:off x="817728" y="5693039"/>
            <a:ext cx="491160" cy="4911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EC8D7BF-0C29-42C3-B7D3-21173ECF0F83}"/>
              </a:ext>
            </a:extLst>
          </p:cNvPr>
          <p:cNvSpPr txBox="1"/>
          <p:nvPr/>
        </p:nvSpPr>
        <p:spPr>
          <a:xfrm>
            <a:off x="2766395" y="5450977"/>
            <a:ext cx="2545820" cy="885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i="1" dirty="0"/>
              <a:t>ОНТ: видеоролик «Будущее Беларуси. Экономическое развитие» (11:08)</a:t>
            </a:r>
            <a:endParaRPr lang="en-US" sz="1600" i="1" dirty="0"/>
          </a:p>
        </p:txBody>
      </p:sp>
      <p:pic>
        <p:nvPicPr>
          <p:cNvPr id="4" name="Picture 2">
            <a:hlinkClick r:id="rId5"/>
            <a:extLst>
              <a:ext uri="{FF2B5EF4-FFF2-40B4-BE49-F238E27FC236}">
                <a16:creationId xmlns:a16="http://schemas.microsoft.com/office/drawing/2014/main" id="{71FA685C-FBF3-45DC-8A02-3733DE20C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0608" y="5145466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456C9B-DB1E-48B3-8695-2AF377FB807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150" y="1711355"/>
            <a:ext cx="4407879" cy="298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264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3</a:t>
            </a:fld>
            <a:endParaRPr lang="x-none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DABE18F-9EA9-4F5A-B3DD-FDA6BE73AC76}"/>
              </a:ext>
            </a:extLst>
          </p:cNvPr>
          <p:cNvSpPr/>
          <p:nvPr/>
        </p:nvSpPr>
        <p:spPr>
          <a:xfrm>
            <a:off x="455201" y="5689679"/>
            <a:ext cx="540451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Белорусское машиностроение </a:t>
            </a:r>
            <a:r>
              <a:rPr lang="ru-RU" u="sng" dirty="0"/>
              <a:t>обеспечивает качественную работу таких отраслей экономики</a:t>
            </a:r>
            <a:r>
              <a:rPr lang="ru-RU" dirty="0"/>
              <a:t>, как </a:t>
            </a:r>
            <a:r>
              <a:rPr lang="ru-RU" b="1" dirty="0"/>
              <a:t>энергетика</a:t>
            </a:r>
            <a:r>
              <a:rPr lang="ru-RU" dirty="0"/>
              <a:t>, </a:t>
            </a:r>
            <a:r>
              <a:rPr lang="ru-RU" b="1" dirty="0"/>
              <a:t>строительство</a:t>
            </a:r>
            <a:r>
              <a:rPr lang="ru-RU" dirty="0"/>
              <a:t>, </a:t>
            </a:r>
            <a:r>
              <a:rPr lang="ru-RU" b="1" dirty="0"/>
              <a:t>транспорт</a:t>
            </a:r>
            <a:r>
              <a:rPr lang="ru-RU" dirty="0"/>
              <a:t>, </a:t>
            </a:r>
            <a:r>
              <a:rPr lang="ru-RU" b="1" dirty="0"/>
              <a:t>агропромышленный комплекс</a:t>
            </a:r>
            <a:r>
              <a:rPr lang="ru-RU" dirty="0"/>
              <a:t>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A0654D6-B09A-48D1-9C46-A398C97E1CE8}"/>
              </a:ext>
            </a:extLst>
          </p:cNvPr>
          <p:cNvSpPr/>
          <p:nvPr/>
        </p:nvSpPr>
        <p:spPr>
          <a:xfrm>
            <a:off x="5941011" y="1638438"/>
            <a:ext cx="4681306" cy="463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На всех континентах земного шара работает техника, созданная руками белорусских рабочих.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За 2021 год более 75 % машиностроительной продукции реализовано за рубежом.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Тракторы ОАО «МТЗ», карьерные самосвалы ОАО «</a:t>
            </a:r>
            <a:r>
              <a:rPr lang="ru-RU" dirty="0" err="1"/>
              <a:t>БелАЗ</a:t>
            </a:r>
            <a:r>
              <a:rPr lang="ru-RU" dirty="0"/>
              <a:t>», тягачи и автобусы ОАО «МАЗ», железнодорожные и трамвайные вагоны «</a:t>
            </a:r>
            <a:r>
              <a:rPr lang="ru-RU" dirty="0" err="1"/>
              <a:t>Штадлер</a:t>
            </a:r>
            <a:r>
              <a:rPr lang="ru-RU" dirty="0"/>
              <a:t> Минск», легковые автомобили СЗАО «БЕЛДЖИ», бытовая техника ОАО «Горизонт», ОАО «Витязь», ЗАО «АТЛАНТ», лифты ОАО «</a:t>
            </a:r>
            <a:r>
              <a:rPr lang="ru-RU" dirty="0" err="1"/>
              <a:t>Могилевлифтмаш</a:t>
            </a:r>
            <a:r>
              <a:rPr lang="ru-RU" dirty="0"/>
              <a:t>», комбайны ОАО «</a:t>
            </a:r>
            <a:r>
              <a:rPr lang="ru-RU" dirty="0" err="1"/>
              <a:t>Гомсельмаш</a:t>
            </a:r>
            <a:r>
              <a:rPr lang="ru-RU" dirty="0"/>
              <a:t>», дорожно-строительная и лесозаготовительная техника ОАО «</a:t>
            </a:r>
            <a:r>
              <a:rPr lang="ru-RU" dirty="0" err="1"/>
              <a:t>Амкодор</a:t>
            </a:r>
            <a:r>
              <a:rPr lang="ru-RU" dirty="0"/>
              <a:t>» и другая многочисленная продукция наших флагманов ежегодно поставляется более чем в </a:t>
            </a:r>
            <a:r>
              <a:rPr lang="ru-RU" b="1" dirty="0"/>
              <a:t>150 стран мира</a:t>
            </a:r>
            <a:r>
              <a:rPr lang="ru-RU" dirty="0"/>
              <a:t>.</a:t>
            </a:r>
            <a:endParaRPr lang="en-US" dirty="0"/>
          </a:p>
        </p:txBody>
      </p:sp>
      <p:pic>
        <p:nvPicPr>
          <p:cNvPr id="2050" name="Picture 2" descr="https://1prof.by/storage/2022/09/img_8366-1-scale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8665" y="1689691"/>
            <a:ext cx="3309612" cy="234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1prof.by/storage/2022/09/gilv20180628_021-scaled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29" y="3223106"/>
            <a:ext cx="3509312" cy="234000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9">
            <a:extLst>
              <a:ext uri="{FF2B5EF4-FFF2-40B4-BE49-F238E27FC236}">
                <a16:creationId xmlns:a16="http://schemas.microsoft.com/office/drawing/2014/main" id="{314D81F3-6B3C-47EA-B80E-444F562DBC6A}"/>
              </a:ext>
            </a:extLst>
          </p:cNvPr>
          <p:cNvSpPr txBox="1">
            <a:spLocks/>
          </p:cNvSpPr>
          <p:nvPr/>
        </p:nvSpPr>
        <p:spPr>
          <a:xfrm>
            <a:off x="464607" y="597585"/>
            <a:ext cx="9437308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Машиностроение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—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фундамент промышленного комплекса Беларуси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6EEABE05-0FF4-4A56-A4B4-B21CA41E1721}"/>
              </a:ext>
            </a:extLst>
          </p:cNvPr>
          <p:cNvCxnSpPr>
            <a:cxnSpLocks/>
          </p:cNvCxnSpPr>
          <p:nvPr/>
        </p:nvCxnSpPr>
        <p:spPr>
          <a:xfrm flipH="1">
            <a:off x="455201" y="0"/>
            <a:ext cx="1" cy="139504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048130E-941E-47E4-98A0-7FB8CA6F483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1080" y="3398216"/>
            <a:ext cx="491160" cy="491160"/>
          </a:xfrm>
          <a:prstGeom prst="rect">
            <a:avLst/>
          </a:prstGeom>
        </p:spPr>
      </p:pic>
      <p:pic>
        <p:nvPicPr>
          <p:cNvPr id="16" name="Picture 4" descr="Машиностроение Беларуси">
            <a:hlinkClick r:id="rId8" action="ppaction://hlinksldjump"/>
            <a:extLst>
              <a:ext uri="{FF2B5EF4-FFF2-40B4-BE49-F238E27FC236}">
                <a16:creationId xmlns:a16="http://schemas.microsoft.com/office/drawing/2014/main" id="{B2E5D60F-92BB-4FD7-BCE0-B7FB04E18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89892" y="1205484"/>
            <a:ext cx="896206" cy="21237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Машиностроение Беларуси">
            <a:hlinkClick r:id="rId11" action="ppaction://hlinksldjump"/>
            <a:extLst>
              <a:ext uri="{FF2B5EF4-FFF2-40B4-BE49-F238E27FC236}">
                <a16:creationId xmlns:a16="http://schemas.microsoft.com/office/drawing/2014/main" id="{115BEDC7-1D15-45BE-9525-316B3296C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03755" y="4335970"/>
            <a:ext cx="896206" cy="135370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59BF26A-D13C-49FE-905D-048807A69FF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5639" y="5749042"/>
            <a:ext cx="491160" cy="49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131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6769" b="36493"/>
          <a:stretch/>
        </p:blipFill>
        <p:spPr>
          <a:xfrm>
            <a:off x="385085" y="1888956"/>
            <a:ext cx="1905000" cy="699865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4</a:t>
            </a:fld>
            <a:endParaRPr lang="x-none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DABE18F-9EA9-4F5A-B3DD-FDA6BE73AC76}"/>
              </a:ext>
            </a:extLst>
          </p:cNvPr>
          <p:cNvSpPr/>
          <p:nvPr/>
        </p:nvSpPr>
        <p:spPr>
          <a:xfrm>
            <a:off x="255355" y="2922545"/>
            <a:ext cx="5366068" cy="169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Самая широкая в мире линейка </a:t>
            </a:r>
            <a:r>
              <a:rPr lang="ru-RU" b="1" dirty="0"/>
              <a:t>карьерных самосвалов </a:t>
            </a:r>
            <a:r>
              <a:rPr lang="ru-RU" dirty="0"/>
              <a:t>грузоподъемностью от 30 до 450 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70% мирового рынка (в классе 130 т);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более 50% мирового рынка (в классе 220 т). </a:t>
            </a:r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На экспорт идет около </a:t>
            </a:r>
            <a:r>
              <a:rPr lang="ru-RU" b="1" dirty="0"/>
              <a:t>95% </a:t>
            </a:r>
            <a:r>
              <a:rPr lang="ru-RU" dirty="0"/>
              <a:t>продукции предприятия.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A0654D6-B09A-48D1-9C46-A398C97E1CE8}"/>
              </a:ext>
            </a:extLst>
          </p:cNvPr>
          <p:cNvSpPr/>
          <p:nvPr/>
        </p:nvSpPr>
        <p:spPr>
          <a:xfrm>
            <a:off x="7583850" y="1336469"/>
            <a:ext cx="4380483" cy="174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феврале 2013 г. в Беларуси на предприятии </a:t>
            </a:r>
            <a:r>
              <a:rPr lang="ru-RU" b="1" dirty="0">
                <a:solidFill>
                  <a:srgbClr val="C00000"/>
                </a:solidFill>
              </a:rPr>
              <a:t>СЗАО «БЕЛДЖИ» </a:t>
            </a:r>
            <a:r>
              <a:rPr lang="ru-RU" dirty="0"/>
              <a:t>был собран первый автомобиль </a:t>
            </a:r>
            <a:r>
              <a:rPr lang="en-US" dirty="0"/>
              <a:t>—</a:t>
            </a:r>
            <a:r>
              <a:rPr lang="ru-RU" dirty="0"/>
              <a:t> </a:t>
            </a:r>
            <a:r>
              <a:rPr lang="ru-RU" b="1" dirty="0"/>
              <a:t>седан GEELY SC7</a:t>
            </a:r>
            <a:r>
              <a:rPr lang="ru-RU" dirty="0"/>
              <a:t>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настоящее время на предприятии выпускается </a:t>
            </a:r>
            <a:r>
              <a:rPr lang="ru-RU" u="sng" dirty="0"/>
              <a:t>четыре современные модели</a:t>
            </a:r>
            <a:r>
              <a:rPr lang="ru-RU" dirty="0"/>
              <a:t>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DABE18F-9EA9-4F5A-B3DD-FDA6BE73AC76}"/>
              </a:ext>
            </a:extLst>
          </p:cNvPr>
          <p:cNvSpPr/>
          <p:nvPr/>
        </p:nvSpPr>
        <p:spPr>
          <a:xfrm>
            <a:off x="2398623" y="1722329"/>
            <a:ext cx="306402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Флагман белорусского машиностроения — именно так говорят о </a:t>
            </a:r>
            <a:r>
              <a:rPr lang="ru-RU" b="1" dirty="0" err="1">
                <a:solidFill>
                  <a:srgbClr val="C00000"/>
                </a:solidFill>
              </a:rPr>
              <a:t>БелАЗе</a:t>
            </a:r>
            <a:r>
              <a:rPr lang="ru-RU" dirty="0"/>
              <a:t> далеко за пределами страны.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A43F2CF-EA93-4739-960D-CB1FD0B58BFA}"/>
              </a:ext>
            </a:extLst>
          </p:cNvPr>
          <p:cNvSpPr/>
          <p:nvPr/>
        </p:nvSpPr>
        <p:spPr>
          <a:xfrm>
            <a:off x="5621423" y="3116289"/>
            <a:ext cx="6315222" cy="179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В первом полугодии 2021 проведена модернизация производства для выпуска модели </a:t>
            </a:r>
            <a:r>
              <a:rPr lang="ru-RU" sz="1600" b="1" dirty="0"/>
              <a:t>GEELY COOLRAY</a:t>
            </a:r>
            <a:r>
              <a:rPr lang="ru-RU" sz="1600" dirty="0"/>
              <a:t>, которая в Беларуси признана автомобилем года. </a:t>
            </a:r>
            <a:endParaRPr lang="en-US" sz="1600" dirty="0"/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В IV квартале 2021 года взамен </a:t>
            </a:r>
            <a:r>
              <a:rPr lang="ru-RU" sz="1600" b="1" dirty="0"/>
              <a:t>GEELY </a:t>
            </a:r>
            <a:r>
              <a:rPr lang="ru-RU" sz="1600" b="1" dirty="0" err="1"/>
              <a:t>Geometry</a:t>
            </a:r>
            <a:r>
              <a:rPr lang="ru-RU" sz="1600" b="1" dirty="0"/>
              <a:t> А </a:t>
            </a:r>
            <a:r>
              <a:rPr lang="ru-RU" sz="1600" dirty="0"/>
              <a:t>выходит новый электромобиль </a:t>
            </a:r>
            <a:r>
              <a:rPr lang="ru-RU" sz="1600" b="1" dirty="0"/>
              <a:t>GEELY </a:t>
            </a:r>
            <a:r>
              <a:rPr lang="ru-RU" sz="1600" b="1" dirty="0" err="1"/>
              <a:t>Geometry</a:t>
            </a:r>
            <a:r>
              <a:rPr lang="ru-RU" sz="1600" b="1" dirty="0"/>
              <a:t> C</a:t>
            </a:r>
            <a:r>
              <a:rPr lang="ru-RU" sz="1600" dirty="0"/>
              <a:t>. </a:t>
            </a:r>
            <a:endParaRPr lang="en-US" sz="1600" dirty="0"/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В 2021 году экспорт БЕЛДЖИ составил 387 млн долларов, в 2022 г</a:t>
            </a:r>
            <a:r>
              <a:rPr lang="en-US" sz="1600" dirty="0"/>
              <a:t>.</a:t>
            </a:r>
            <a:r>
              <a:rPr lang="ru-RU" sz="1600" dirty="0"/>
              <a:t> предприятие рассчитывает выйти на этот же уровень.</a:t>
            </a:r>
          </a:p>
        </p:txBody>
      </p:sp>
      <p:sp>
        <p:nvSpPr>
          <p:cNvPr id="17" name="Заголовок 9">
            <a:extLst>
              <a:ext uri="{FF2B5EF4-FFF2-40B4-BE49-F238E27FC236}">
                <a16:creationId xmlns:a16="http://schemas.microsoft.com/office/drawing/2014/main" id="{2A27DDF7-4C27-495C-81A9-2D1F39E97B91}"/>
              </a:ext>
            </a:extLst>
          </p:cNvPr>
          <p:cNvSpPr txBox="1">
            <a:spLocks/>
          </p:cNvSpPr>
          <p:nvPr/>
        </p:nvSpPr>
        <p:spPr>
          <a:xfrm>
            <a:off x="464607" y="597585"/>
            <a:ext cx="9437308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Машиностроение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—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фундамент промышленного комплекса Беларуси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91E611CB-DCA3-472D-979D-9DB735D8FF71}"/>
              </a:ext>
            </a:extLst>
          </p:cNvPr>
          <p:cNvCxnSpPr>
            <a:cxnSpLocks/>
          </p:cNvCxnSpPr>
          <p:nvPr/>
        </p:nvCxnSpPr>
        <p:spPr>
          <a:xfrm flipH="1">
            <a:off x="455201" y="0"/>
            <a:ext cx="1" cy="139504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0709DF0C-49DE-4152-87DD-B80B259EBDB9}"/>
              </a:ext>
            </a:extLst>
          </p:cNvPr>
          <p:cNvSpPr txBox="1"/>
          <p:nvPr/>
        </p:nvSpPr>
        <p:spPr>
          <a:xfrm>
            <a:off x="2885724" y="5470475"/>
            <a:ext cx="88061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C00000"/>
                </a:solidFill>
              </a:rPr>
              <a:t>БелАЗ-75710</a:t>
            </a:r>
            <a:r>
              <a:rPr lang="ru-RU" sz="1600" dirty="0"/>
              <a:t> — </a:t>
            </a:r>
            <a:r>
              <a:rPr lang="ru-RU" sz="1600" i="1" dirty="0"/>
              <a:t>самый большой карьерный самосвал в мире</a:t>
            </a:r>
            <a:r>
              <a:rPr lang="en-US" sz="1600" i="1" dirty="0"/>
              <a:t>. </a:t>
            </a:r>
            <a:endParaRPr lang="ru-RU" sz="1600" i="1" dirty="0"/>
          </a:p>
          <a:p>
            <a:r>
              <a:rPr lang="ru-RU" sz="1600" i="1" dirty="0"/>
              <a:t>В </a:t>
            </a:r>
            <a:r>
              <a:rPr lang="ru-RU" sz="1600" b="1" i="1" dirty="0"/>
              <a:t>январе 2014 г.</a:t>
            </a:r>
            <a:r>
              <a:rPr lang="ru-RU" sz="1600" i="1" dirty="0"/>
              <a:t> установил рекорд Гиннесса, провезя по испытательному полигону </a:t>
            </a:r>
            <a:br>
              <a:rPr lang="ru-RU" sz="1600" i="1" dirty="0"/>
            </a:br>
            <a:r>
              <a:rPr lang="ru-RU" sz="1600" i="1" dirty="0"/>
              <a:t>груз весом в </a:t>
            </a:r>
            <a:r>
              <a:rPr lang="ru-RU" sz="1600" b="1" i="1" dirty="0"/>
              <a:t>503,5 т.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60220CA-2C1F-493A-A3FF-A1355AD6A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926" y="4896959"/>
            <a:ext cx="2516925" cy="162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Изображение логотипа">
            <a:extLst>
              <a:ext uri="{FF2B5EF4-FFF2-40B4-BE49-F238E27FC236}">
                <a16:creationId xmlns:a16="http://schemas.microsoft.com/office/drawing/2014/main" id="{FCB69F0D-79C5-4400-B8C3-07BB1A121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4875" y="1652205"/>
            <a:ext cx="153352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3183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5</a:t>
            </a:fld>
            <a:endParaRPr lang="x-none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DABE18F-9EA9-4F5A-B3DD-FDA6BE73AC76}"/>
              </a:ext>
            </a:extLst>
          </p:cNvPr>
          <p:cNvSpPr/>
          <p:nvPr/>
        </p:nvSpPr>
        <p:spPr>
          <a:xfrm>
            <a:off x="1672162" y="1636762"/>
            <a:ext cx="324273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Еще один национальный бренд – </a:t>
            </a:r>
            <a:r>
              <a:rPr lang="ru-RU" b="1" dirty="0">
                <a:solidFill>
                  <a:srgbClr val="C00000"/>
                </a:solidFill>
              </a:rPr>
              <a:t>минские велосипеды AIST </a:t>
            </a:r>
            <a:r>
              <a:rPr lang="ru-RU" dirty="0"/>
              <a:t>— наиболее полезный и экологичный вид транспорта.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A0654D6-B09A-48D1-9C46-A398C97E1CE8}"/>
              </a:ext>
            </a:extLst>
          </p:cNvPr>
          <p:cNvSpPr/>
          <p:nvPr/>
        </p:nvSpPr>
        <p:spPr>
          <a:xfrm>
            <a:off x="7543800" y="1435862"/>
            <a:ext cx="4302073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десятку мировых производителей тракторов и машин входит </a:t>
            </a:r>
            <a:r>
              <a:rPr lang="ru-RU" b="1" dirty="0"/>
              <a:t>Минский тракторный завод (МТЗ).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DABE18F-9EA9-4F5A-B3DD-FDA6BE73AC76}"/>
              </a:ext>
            </a:extLst>
          </p:cNvPr>
          <p:cNvSpPr/>
          <p:nvPr/>
        </p:nvSpPr>
        <p:spPr>
          <a:xfrm>
            <a:off x="464607" y="2945506"/>
            <a:ext cx="4450294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мае 2020 года в китайско-белорусском индустриальном парке «Великий камень» по технологии ученых из Сингапура создан первый в Беларуси </a:t>
            </a:r>
            <a:r>
              <a:rPr lang="ru-RU" b="1" dirty="0">
                <a:solidFill>
                  <a:srgbClr val="C00000"/>
                </a:solidFill>
              </a:rPr>
              <a:t>беспилотный электрический автобус </a:t>
            </a:r>
            <a:r>
              <a:rPr lang="ru-RU" dirty="0"/>
              <a:t>с запасом хода </a:t>
            </a:r>
            <a:br>
              <a:rPr lang="en-US" dirty="0"/>
            </a:br>
            <a:r>
              <a:rPr lang="ru-RU" dirty="0"/>
              <a:t>180 км и максимальной скоростью 40 км/ч.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762" y="1891135"/>
            <a:ext cx="1473400" cy="4325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3261" y="1629893"/>
            <a:ext cx="2257523" cy="552058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DABE18F-9EA9-4F5A-B3DD-FDA6BE73AC76}"/>
              </a:ext>
            </a:extLst>
          </p:cNvPr>
          <p:cNvSpPr/>
          <p:nvPr/>
        </p:nvSpPr>
        <p:spPr>
          <a:xfrm>
            <a:off x="5359401" y="2332549"/>
            <a:ext cx="6562776" cy="2643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Ежегодно МТЗ производит около </a:t>
            </a:r>
            <a:r>
              <a:rPr lang="ru-RU" b="1" dirty="0"/>
              <a:t>40 тысяч тракторов и машин</a:t>
            </a:r>
            <a:r>
              <a:rPr lang="ru-RU" dirty="0"/>
              <a:t>.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Ассортимент выпускаемой продукции представлен более чем 100 моделями и 200 модификациями техники, которая используется не только в сельском хозяйстве, но и в лесной, коммунальной, дорожно-строительной и других сферах экономики.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Свыше </a:t>
            </a:r>
            <a:r>
              <a:rPr lang="ru-RU" b="1" dirty="0"/>
              <a:t>90% продукции </a:t>
            </a:r>
            <a:r>
              <a:rPr lang="ru-RU" dirty="0"/>
              <a:t>МТЗ продается за рубеж — тракторы BELARUS обрабатывают землю на пяти континентах в более чем 120 странах мира.</a:t>
            </a:r>
          </a:p>
        </p:txBody>
      </p:sp>
      <p:sp>
        <p:nvSpPr>
          <p:cNvPr id="12" name="Заголовок 9">
            <a:extLst>
              <a:ext uri="{FF2B5EF4-FFF2-40B4-BE49-F238E27FC236}">
                <a16:creationId xmlns:a16="http://schemas.microsoft.com/office/drawing/2014/main" id="{43FDE799-2CF9-4209-A9D1-085AF30A4706}"/>
              </a:ext>
            </a:extLst>
          </p:cNvPr>
          <p:cNvSpPr txBox="1">
            <a:spLocks/>
          </p:cNvSpPr>
          <p:nvPr/>
        </p:nvSpPr>
        <p:spPr>
          <a:xfrm>
            <a:off x="464607" y="597585"/>
            <a:ext cx="9437308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Машиностроение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—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фундамент промышленного комплекса Беларуси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AA95DE0E-710B-48FF-80C0-352BB406435E}"/>
              </a:ext>
            </a:extLst>
          </p:cNvPr>
          <p:cNvCxnSpPr>
            <a:cxnSpLocks/>
          </p:cNvCxnSpPr>
          <p:nvPr/>
        </p:nvCxnSpPr>
        <p:spPr>
          <a:xfrm flipH="1">
            <a:off x="455201" y="0"/>
            <a:ext cx="1" cy="139504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8A47BB-9254-44C5-9385-786B4309C29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4424" y="4572733"/>
            <a:ext cx="2779876" cy="209687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27E7995-AC5D-40DC-80C3-500DE326CCF4}"/>
              </a:ext>
            </a:extLst>
          </p:cNvPr>
          <p:cNvSpPr txBox="1"/>
          <p:nvPr/>
        </p:nvSpPr>
        <p:spPr>
          <a:xfrm>
            <a:off x="7640532" y="5181468"/>
            <a:ext cx="4302073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Сейчас МТЗ активно продвигает на рынке новую модель трактора – </a:t>
            </a:r>
            <a:r>
              <a:rPr lang="ru-RU" b="1" dirty="0"/>
              <a:t>BELARUS-541</a:t>
            </a:r>
            <a:r>
              <a:rPr lang="ru-RU" dirty="0"/>
              <a:t>, который способен выполнять как транспортные работы, так и работать на рисовых полях.</a:t>
            </a:r>
          </a:p>
        </p:txBody>
      </p:sp>
      <p:pic>
        <p:nvPicPr>
          <p:cNvPr id="6146" name="Picture 2" descr="Трактор МТЗ Беларус-541">
            <a:extLst>
              <a:ext uri="{FF2B5EF4-FFF2-40B4-BE49-F238E27FC236}">
                <a16:creationId xmlns:a16="http://schemas.microsoft.com/office/drawing/2014/main" id="{92203D9D-3855-4BC6-BD66-5E27457E94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83261" y="4976350"/>
            <a:ext cx="2319211" cy="168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490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6</a:t>
            </a:fld>
            <a:endParaRPr lang="x-none" dirty="0"/>
          </a:p>
        </p:txBody>
      </p:sp>
      <p:sp>
        <p:nvSpPr>
          <p:cNvPr id="12" name="Заголовок 9">
            <a:extLst>
              <a:ext uri="{FF2B5EF4-FFF2-40B4-BE49-F238E27FC236}">
                <a16:creationId xmlns:a16="http://schemas.microsoft.com/office/drawing/2014/main" id="{43FDE799-2CF9-4209-A9D1-085AF30A4706}"/>
              </a:ext>
            </a:extLst>
          </p:cNvPr>
          <p:cNvSpPr txBox="1">
            <a:spLocks/>
          </p:cNvSpPr>
          <p:nvPr/>
        </p:nvSpPr>
        <p:spPr>
          <a:xfrm>
            <a:off x="464607" y="597585"/>
            <a:ext cx="9437308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Машиностроение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—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фундамент промышленного комплекса Беларуси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AA95DE0E-710B-48FF-80C0-352BB406435E}"/>
              </a:ext>
            </a:extLst>
          </p:cNvPr>
          <p:cNvCxnSpPr>
            <a:cxnSpLocks/>
          </p:cNvCxnSpPr>
          <p:nvPr/>
        </p:nvCxnSpPr>
        <p:spPr>
          <a:xfrm flipH="1">
            <a:off x="455201" y="0"/>
            <a:ext cx="1" cy="139504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A2BF56C-B998-4106-9349-4DEDFADFAB1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566" y="1476265"/>
            <a:ext cx="1455023" cy="878637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5AC0B67-2B05-49A1-AA3D-B381EA73D251}"/>
              </a:ext>
            </a:extLst>
          </p:cNvPr>
          <p:cNvSpPr/>
          <p:nvPr/>
        </p:nvSpPr>
        <p:spPr>
          <a:xfrm>
            <a:off x="1815548" y="1555165"/>
            <a:ext cx="4267326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b="1" dirty="0"/>
              <a:t>ОАО «Минский автомобильный завод» </a:t>
            </a:r>
            <a:r>
              <a:rPr lang="en-US" dirty="0"/>
              <a:t>—</a:t>
            </a:r>
            <a:r>
              <a:rPr lang="ru-RU" dirty="0"/>
              <a:t> управляющая компания холдинга «БЕЛАВТОМАЗ».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5EFACC8-D5C8-4145-9CC1-888F9C23E290}"/>
              </a:ext>
            </a:extLst>
          </p:cNvPr>
          <p:cNvSpPr/>
          <p:nvPr/>
        </p:nvSpPr>
        <p:spPr>
          <a:xfrm>
            <a:off x="353147" y="2363223"/>
            <a:ext cx="5820654" cy="2643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По итогам года предприятие намерено выпустить более 11 тыс. единиц техники и улучшить показатель 2021 года как минимум на 5%.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I полугодии 2022 года МАЗ поставил в Санкт-Петербург около </a:t>
            </a:r>
            <a:r>
              <a:rPr lang="ru-RU" b="1" dirty="0"/>
              <a:t>900 новых газовых автобусов</a:t>
            </a:r>
            <a:r>
              <a:rPr lang="ru-RU" dirty="0"/>
              <a:t>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Сейчас специалисты предприятия работают над развитием электротранспорта: разрабатывают версии </a:t>
            </a:r>
            <a:r>
              <a:rPr lang="ru-RU" b="1" dirty="0"/>
              <a:t>электробуса МАЗ-303</a:t>
            </a:r>
            <a:r>
              <a:rPr lang="ru-RU" dirty="0"/>
              <a:t>.  Еще одним из направлений работы является импортозамещение.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B8C190-7FDE-4AAA-97D8-53D82809E064}"/>
              </a:ext>
            </a:extLst>
          </p:cNvPr>
          <p:cNvSpPr txBox="1"/>
          <p:nvPr/>
        </p:nvSpPr>
        <p:spPr>
          <a:xfrm>
            <a:off x="3656383" y="5301303"/>
            <a:ext cx="2517418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600" b="1" i="1" dirty="0"/>
              <a:t>МАЗ-303</a:t>
            </a:r>
            <a:r>
              <a:rPr lang="ru-RU" sz="1600" i="1" dirty="0"/>
              <a:t> </a:t>
            </a:r>
            <a:r>
              <a:rPr lang="en-US" sz="1600" dirty="0"/>
              <a:t>—</a:t>
            </a:r>
            <a:r>
              <a:rPr lang="ru-RU" sz="1600" dirty="0"/>
              <a:t> </a:t>
            </a:r>
            <a:r>
              <a:rPr lang="ru-RU" sz="1600" i="1" dirty="0" err="1"/>
              <a:t>низкопольный</a:t>
            </a:r>
            <a:r>
              <a:rPr lang="ru-RU" sz="1600" i="1" dirty="0"/>
              <a:t> городской / пригородный  автобус третьего поколения Минского автомобильного завода, выпускающийся с 2019 г.</a:t>
            </a:r>
          </a:p>
        </p:txBody>
      </p:sp>
      <p:pic>
        <p:nvPicPr>
          <p:cNvPr id="7172" name="Picture 4" descr="МАЗ-303">
            <a:extLst>
              <a:ext uri="{FF2B5EF4-FFF2-40B4-BE49-F238E27FC236}">
                <a16:creationId xmlns:a16="http://schemas.microsoft.com/office/drawing/2014/main" id="{70AE99C2-56DD-4B3C-B003-A5E5045C65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1023" y="5008968"/>
            <a:ext cx="2794345" cy="16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778A7BF-2874-482D-95C3-35718A0AB1A5}"/>
              </a:ext>
            </a:extLst>
          </p:cNvPr>
          <p:cNvSpPr/>
          <p:nvPr/>
        </p:nvSpPr>
        <p:spPr>
          <a:xfrm>
            <a:off x="6439576" y="2517355"/>
            <a:ext cx="5503029" cy="2240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Команда была создана в 2010 году по инициативе генерального директора ОАО «МАЗ» Боровского Александра Васильевича. </a:t>
            </a:r>
            <a:endParaRPr lang="en-US" dirty="0"/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7 июля 2022 года в Астрахани стартовало </a:t>
            </a:r>
            <a:r>
              <a:rPr lang="ru-RU" b="1" dirty="0">
                <a:solidFill>
                  <a:srgbClr val="C00000"/>
                </a:solidFill>
              </a:rPr>
              <a:t>ралли «Шелковый путь»</a:t>
            </a:r>
            <a:r>
              <a:rPr lang="ru-RU" dirty="0">
                <a:solidFill>
                  <a:srgbClr val="C00000"/>
                </a:solidFill>
              </a:rPr>
              <a:t>.</a:t>
            </a:r>
            <a:r>
              <a:rPr lang="ru-RU" dirty="0"/>
              <a:t> В зачете грузовиков ралли «Шелковый путь – 2022» выступили две самые сильные команды мира – </a:t>
            </a:r>
            <a:r>
              <a:rPr lang="ru-RU" b="1" dirty="0"/>
              <a:t>МАЗ-</a:t>
            </a:r>
            <a:r>
              <a:rPr lang="ru-RU" b="1" dirty="0" err="1"/>
              <a:t>СПОРТавто</a:t>
            </a:r>
            <a:r>
              <a:rPr lang="ru-RU" b="1" dirty="0"/>
              <a:t> </a:t>
            </a:r>
            <a:r>
              <a:rPr lang="ru-RU" dirty="0"/>
              <a:t>и</a:t>
            </a:r>
            <a:r>
              <a:rPr lang="ru-RU" b="1" dirty="0"/>
              <a:t> КамАЗ-мастер.</a:t>
            </a:r>
          </a:p>
        </p:txBody>
      </p:sp>
      <p:pic>
        <p:nvPicPr>
          <p:cNvPr id="7174" name="Picture 6" descr="МАЗ-СПОРТавто | МАЗ">
            <a:extLst>
              <a:ext uri="{FF2B5EF4-FFF2-40B4-BE49-F238E27FC236}">
                <a16:creationId xmlns:a16="http://schemas.microsoft.com/office/drawing/2014/main" id="{8A36D8ED-6745-4008-A564-1CACEF29C9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8000" b="25358"/>
          <a:stretch/>
        </p:blipFill>
        <p:spPr bwMode="auto">
          <a:xfrm>
            <a:off x="6556005" y="1519322"/>
            <a:ext cx="1609965" cy="91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10876B9-0E17-475E-9D96-5F43EAD6686A}"/>
              </a:ext>
            </a:extLst>
          </p:cNvPr>
          <p:cNvSpPr txBox="1"/>
          <p:nvPr/>
        </p:nvSpPr>
        <p:spPr>
          <a:xfrm>
            <a:off x="8256897" y="1476265"/>
            <a:ext cx="3685708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b="1" dirty="0"/>
              <a:t>МАЗ-</a:t>
            </a:r>
            <a:r>
              <a:rPr lang="ru-RU" b="1" dirty="0" err="1"/>
              <a:t>СПОРТавто</a:t>
            </a:r>
            <a:r>
              <a:rPr lang="ru-RU" b="1" dirty="0"/>
              <a:t> </a:t>
            </a:r>
            <a:r>
              <a:rPr lang="ru-RU" dirty="0"/>
              <a:t>(MAZ-SPORTAUTO) — белорусская спортивная команда по ралли-рейдам Минского автомобильного завода.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07C1301-9C49-4D9E-8835-223E4EBD0168}"/>
              </a:ext>
            </a:extLst>
          </p:cNvPr>
          <p:cNvSpPr txBox="1"/>
          <p:nvPr/>
        </p:nvSpPr>
        <p:spPr>
          <a:xfrm>
            <a:off x="9137270" y="6045230"/>
            <a:ext cx="305473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i="1" dirty="0"/>
              <a:t>Видео «Команда «МАЗ-</a:t>
            </a:r>
            <a:r>
              <a:rPr lang="ru-RU" sz="1400" i="1" dirty="0" err="1"/>
              <a:t>СПОРТавто</a:t>
            </a:r>
            <a:r>
              <a:rPr lang="ru-RU" sz="1400" i="1" dirty="0"/>
              <a:t>» вернулась с международного ралли-рейда «Шелковый путь» (0</a:t>
            </a:r>
            <a:r>
              <a:rPr lang="en-US" sz="1400" i="1" dirty="0"/>
              <a:t>1</a:t>
            </a:r>
            <a:r>
              <a:rPr lang="ru-RU" sz="1400" i="1" dirty="0"/>
              <a:t>:</a:t>
            </a:r>
            <a:r>
              <a:rPr lang="en-US" sz="1400" i="1" dirty="0"/>
              <a:t>33</a:t>
            </a:r>
            <a:r>
              <a:rPr lang="ru-RU" sz="1400" i="1" dirty="0"/>
              <a:t>)</a:t>
            </a:r>
            <a:endParaRPr lang="en-US" sz="1400" i="1" dirty="0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5B61AA5-FE7A-4B06-A8E5-950D652E026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9817" y="4835614"/>
            <a:ext cx="447209" cy="44351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F851BDB-41CE-4E26-9A24-377622C286D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9817" y="5412998"/>
            <a:ext cx="491160" cy="491160"/>
          </a:xfrm>
          <a:prstGeom prst="rect">
            <a:avLst/>
          </a:prstGeom>
        </p:spPr>
      </p:pic>
      <p:pic>
        <p:nvPicPr>
          <p:cNvPr id="7176" name="Picture 8">
            <a:hlinkClick r:id="rId11"/>
            <a:extLst>
              <a:ext uri="{FF2B5EF4-FFF2-40B4-BE49-F238E27FC236}">
                <a16:creationId xmlns:a16="http://schemas.microsoft.com/office/drawing/2014/main" id="{B52D7713-A952-4088-BECE-BA83FDFA3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90176" y="4816222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Команда «МАЗ-СПОРТавто» примет участие в ралли-рейде «Шелковый путь – 2022»">
            <a:extLst>
              <a:ext uri="{FF2B5EF4-FFF2-40B4-BE49-F238E27FC236}">
                <a16:creationId xmlns:a16="http://schemas.microsoft.com/office/drawing/2014/main" id="{EE097E80-EAF5-4517-B6BF-864DC642E0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56004" y="4762159"/>
            <a:ext cx="2517417" cy="1823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685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АО «АМКОДОР» - управляющая компания холдинга» - ОАО «АМКОДОР» -  управляющая компания холдинга»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896" t="8053" r="12046" b="7948"/>
          <a:stretch/>
        </p:blipFill>
        <p:spPr bwMode="auto">
          <a:xfrm>
            <a:off x="423270" y="1451786"/>
            <a:ext cx="2489713" cy="1715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7</a:t>
            </a:fld>
            <a:endParaRPr lang="x-none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A0654D6-B09A-48D1-9C46-A398C97E1CE8}"/>
              </a:ext>
            </a:extLst>
          </p:cNvPr>
          <p:cNvSpPr/>
          <p:nvPr/>
        </p:nvSpPr>
        <p:spPr>
          <a:xfrm>
            <a:off x="2760954" y="1719039"/>
            <a:ext cx="2654425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Полный перечень продукции, которую производит </a:t>
            </a:r>
            <a:r>
              <a:rPr lang="ru-RU" b="1" dirty="0"/>
              <a:t>холдинг «АМКОДОР», </a:t>
            </a:r>
            <a:r>
              <a:rPr lang="ru-RU" dirty="0"/>
              <a:t>включает примерно </a:t>
            </a:r>
            <a:r>
              <a:rPr lang="ru-RU" b="1" dirty="0"/>
              <a:t>26 700 наименований</a:t>
            </a:r>
            <a:r>
              <a:rPr lang="ru-RU" dirty="0"/>
              <a:t>. </a:t>
            </a: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C0AFE30D-B219-47B7-877E-B6CF21820B6E}"/>
              </a:ext>
            </a:extLst>
          </p:cNvPr>
          <p:cNvSpPr txBox="1">
            <a:spLocks/>
          </p:cNvSpPr>
          <p:nvPr/>
        </p:nvSpPr>
        <p:spPr>
          <a:xfrm>
            <a:off x="464607" y="597585"/>
            <a:ext cx="9437308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Машиностроение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—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фундамент промышленного комплекса Беларуси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C8E332EA-2214-449D-98B0-FE5F894657A4}"/>
              </a:ext>
            </a:extLst>
          </p:cNvPr>
          <p:cNvCxnSpPr>
            <a:cxnSpLocks/>
          </p:cNvCxnSpPr>
          <p:nvPr/>
        </p:nvCxnSpPr>
        <p:spPr>
          <a:xfrm flipH="1">
            <a:off x="455201" y="0"/>
            <a:ext cx="1" cy="139504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7EA2784-58E3-46ED-B855-F3895C6B928D}"/>
              </a:ext>
            </a:extLst>
          </p:cNvPr>
          <p:cNvSpPr txBox="1"/>
          <p:nvPr/>
        </p:nvSpPr>
        <p:spPr>
          <a:xfrm>
            <a:off x="423270" y="3697551"/>
            <a:ext cx="508446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Тандемные мосты </a:t>
            </a:r>
            <a:r>
              <a:rPr lang="ru-RU" dirty="0"/>
              <a:t>в этом списке – отдельный пункт.</a:t>
            </a:r>
          </a:p>
          <a:p>
            <a:pPr algn="just"/>
            <a:r>
              <a:rPr lang="ru-RU" dirty="0"/>
              <a:t>Беларусь стала </a:t>
            </a:r>
            <a:r>
              <a:rPr lang="ru-RU" b="1" dirty="0"/>
              <a:t>третьим</a:t>
            </a:r>
            <a:r>
              <a:rPr lang="ru-RU" dirty="0"/>
              <a:t> государством в мире, где делают тандемные мосты. </a:t>
            </a:r>
          </a:p>
          <a:p>
            <a:pPr algn="just"/>
            <a:r>
              <a:rPr lang="ru-RU" dirty="0"/>
              <a:t>В текущем году были разработаны и выпущены иностранные аналоги манипуляторов и рабочих органов машин: </a:t>
            </a:r>
            <a:r>
              <a:rPr lang="ru-RU" b="1" dirty="0"/>
              <a:t>грейферные захваты </a:t>
            </a:r>
            <a:r>
              <a:rPr lang="ru-RU" dirty="0"/>
              <a:t>и </a:t>
            </a:r>
            <a:r>
              <a:rPr lang="ru-RU" b="1" dirty="0" err="1"/>
              <a:t>харвестерные</a:t>
            </a:r>
            <a:r>
              <a:rPr lang="ru-RU" b="1" dirty="0"/>
              <a:t> головки</a:t>
            </a:r>
            <a:r>
              <a:rPr lang="ru-RU" dirty="0"/>
              <a:t>. </a:t>
            </a:r>
          </a:p>
        </p:txBody>
      </p:sp>
      <p:pic>
        <p:nvPicPr>
          <p:cNvPr id="1030" name="Picture 6" descr="Белкоммунмаш">
            <a:extLst>
              <a:ext uri="{FF2B5EF4-FFF2-40B4-BE49-F238E27FC236}">
                <a16:creationId xmlns:a16="http://schemas.microsoft.com/office/drawing/2014/main" id="{0465D822-C2C1-4763-9341-C5ED578BB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267" y="1419094"/>
            <a:ext cx="4585538" cy="270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7EA96C5-CAB2-400C-B355-B95B0BC8AB87}"/>
              </a:ext>
            </a:extLst>
          </p:cNvPr>
          <p:cNvSpPr txBox="1"/>
          <p:nvPr/>
        </p:nvSpPr>
        <p:spPr>
          <a:xfrm>
            <a:off x="5877017" y="3934973"/>
            <a:ext cx="6031535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800" dirty="0"/>
              <a:t>В 1994 году Президент лично принял решение о выпуске троллейбусов на «</a:t>
            </a:r>
            <a:r>
              <a:rPr lang="ru-RU" sz="1800" b="1" dirty="0" err="1"/>
              <a:t>Белкоммунмаше</a:t>
            </a:r>
            <a:r>
              <a:rPr lang="ru-RU" sz="1800" dirty="0"/>
              <a:t>».</a:t>
            </a:r>
            <a:endParaRPr lang="ru-RU" dirty="0"/>
          </a:p>
          <a:p>
            <a:pPr algn="just">
              <a:spcAft>
                <a:spcPts val="600"/>
              </a:spcAft>
            </a:pPr>
            <a:r>
              <a:rPr lang="ru-RU" sz="1800" dirty="0"/>
              <a:t>Предприятие </a:t>
            </a:r>
            <a:r>
              <a:rPr lang="ru-RU" sz="1800" b="1" dirty="0"/>
              <a:t>BKM Holding </a:t>
            </a:r>
            <a:r>
              <a:rPr lang="ru-RU" sz="1800" dirty="0"/>
              <a:t>(ранее </a:t>
            </a:r>
            <a:r>
              <a:rPr lang="ru-RU" sz="1800" b="1" dirty="0"/>
              <a:t>«Белкоммунмаш»</a:t>
            </a:r>
            <a:r>
              <a:rPr lang="ru-RU" sz="1800" dirty="0"/>
              <a:t>) уже произвело более </a:t>
            </a:r>
            <a:br>
              <a:rPr lang="ru-RU" sz="1800" dirty="0"/>
            </a:br>
            <a:r>
              <a:rPr lang="ru-RU" sz="1800" dirty="0"/>
              <a:t>4 300 троллейбусов, 100 электробусов и 370 трамваев.</a:t>
            </a:r>
          </a:p>
          <a:p>
            <a:pPr algn="just">
              <a:spcAft>
                <a:spcPts val="600"/>
              </a:spcAft>
            </a:pPr>
            <a:r>
              <a:rPr lang="ru-RU" sz="1800" dirty="0"/>
              <a:t>Сейчас Республика Беларусь поставляет автобусы и троллейбусы в Россию, Молдову, Аргентину, Венесуэлу, на Кубу.  </a:t>
            </a:r>
          </a:p>
        </p:txBody>
      </p:sp>
    </p:spTree>
    <p:extLst>
      <p:ext uri="{BB962C8B-B14F-4D97-AF65-F5344CB8AC3E}">
        <p14:creationId xmlns:p14="http://schemas.microsoft.com/office/powerpoint/2010/main" val="2094626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8</a:t>
            </a:fld>
            <a:endParaRPr lang="x-none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DABE18F-9EA9-4F5A-B3DD-FDA6BE73AC76}"/>
              </a:ext>
            </a:extLst>
          </p:cNvPr>
          <p:cNvSpPr/>
          <p:nvPr/>
        </p:nvSpPr>
        <p:spPr>
          <a:xfrm>
            <a:off x="464607" y="1468334"/>
            <a:ext cx="6025093" cy="348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В последние годы в нашей стране делает успехи </a:t>
            </a:r>
            <a:r>
              <a:rPr lang="ru-RU" b="1" dirty="0">
                <a:solidFill>
                  <a:srgbClr val="C00000"/>
                </a:solidFill>
              </a:rPr>
              <a:t>промышленный туризм</a:t>
            </a:r>
            <a:r>
              <a:rPr lang="ru-RU" dirty="0"/>
              <a:t>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Наиболее успешно он развивается на предприятиях, занимающихся выпуском конечной продукции. Значительных результатов в развитии данного направления достигли такие предприятия, как </a:t>
            </a:r>
            <a:r>
              <a:rPr lang="ru-RU" b="1" dirty="0" err="1"/>
              <a:t>БелАЗ</a:t>
            </a:r>
            <a:r>
              <a:rPr lang="ru-RU" dirty="0"/>
              <a:t>, </a:t>
            </a:r>
            <a:r>
              <a:rPr lang="ru-RU" b="1" dirty="0"/>
              <a:t>МАЗ</a:t>
            </a:r>
            <a:r>
              <a:rPr lang="ru-RU" dirty="0"/>
              <a:t>, </a:t>
            </a:r>
            <a:r>
              <a:rPr lang="ru-RU" b="1" dirty="0"/>
              <a:t>МТЗ</a:t>
            </a:r>
            <a:r>
              <a:rPr lang="ru-RU" dirty="0"/>
              <a:t>, «</a:t>
            </a:r>
            <a:r>
              <a:rPr lang="ru-RU" b="1" dirty="0" err="1"/>
              <a:t>Гомсельмаш</a:t>
            </a:r>
            <a:r>
              <a:rPr lang="ru-RU" dirty="0"/>
              <a:t>», «</a:t>
            </a:r>
            <a:r>
              <a:rPr lang="ru-RU" b="1" dirty="0" err="1"/>
              <a:t>Камволь</a:t>
            </a:r>
            <a:r>
              <a:rPr lang="ru-RU" dirty="0"/>
              <a:t>», «</a:t>
            </a:r>
            <a:r>
              <a:rPr lang="ru-RU" b="1" dirty="0" err="1"/>
              <a:t>Милавица</a:t>
            </a:r>
            <a:r>
              <a:rPr lang="ru-RU" dirty="0"/>
              <a:t>», «</a:t>
            </a:r>
            <a:r>
              <a:rPr lang="ru-RU" b="1" dirty="0" err="1"/>
              <a:t>Свитанок</a:t>
            </a:r>
            <a:r>
              <a:rPr lang="ru-RU" dirty="0"/>
              <a:t>», </a:t>
            </a:r>
            <a:r>
              <a:rPr lang="ru-RU" b="1" dirty="0"/>
              <a:t>Оршанский льнокомбинат</a:t>
            </a:r>
            <a:r>
              <a:rPr lang="ru-RU" dirty="0"/>
              <a:t>, «</a:t>
            </a:r>
            <a:r>
              <a:rPr lang="ru-RU" b="1" dirty="0"/>
              <a:t>Коммунарка</a:t>
            </a:r>
            <a:r>
              <a:rPr lang="ru-RU" dirty="0"/>
              <a:t>», «</a:t>
            </a:r>
            <a:r>
              <a:rPr lang="ru-RU" b="1" dirty="0"/>
              <a:t>Спартак</a:t>
            </a:r>
            <a:r>
              <a:rPr lang="ru-RU" dirty="0"/>
              <a:t>», стеклозавод «</a:t>
            </a:r>
            <a:r>
              <a:rPr lang="ru-RU" b="1" dirty="0"/>
              <a:t>Неман</a:t>
            </a:r>
            <a:r>
              <a:rPr lang="ru-RU" dirty="0"/>
              <a:t>», «</a:t>
            </a:r>
            <a:r>
              <a:rPr lang="ru-RU" b="1" dirty="0"/>
              <a:t>Гранит</a:t>
            </a:r>
            <a:r>
              <a:rPr lang="ru-RU" dirty="0"/>
              <a:t>» и др.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На всех заводах и фабриках в настоящее время разработаны постоянно действующие туристические маршруты, организовано тесное взаимодействие с республиканскими и региональными турагентствами. </a:t>
            </a: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C0AFE30D-B219-47B7-877E-B6CF21820B6E}"/>
              </a:ext>
            </a:extLst>
          </p:cNvPr>
          <p:cNvSpPr txBox="1">
            <a:spLocks/>
          </p:cNvSpPr>
          <p:nvPr/>
        </p:nvSpPr>
        <p:spPr>
          <a:xfrm>
            <a:off x="464607" y="597585"/>
            <a:ext cx="9437308" cy="96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Машиностроение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—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фундамент промышленного комплекса Беларуси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C8E332EA-2214-449D-98B0-FE5F894657A4}"/>
              </a:ext>
            </a:extLst>
          </p:cNvPr>
          <p:cNvCxnSpPr>
            <a:cxnSpLocks/>
          </p:cNvCxnSpPr>
          <p:nvPr/>
        </p:nvCxnSpPr>
        <p:spPr>
          <a:xfrm flipH="1">
            <a:off x="455201" y="0"/>
            <a:ext cx="1" cy="139504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BC29EA7-AE67-48E8-854A-3C5197176939}"/>
              </a:ext>
            </a:extLst>
          </p:cNvPr>
          <p:cNvSpPr txBox="1"/>
          <p:nvPr/>
        </p:nvSpPr>
        <p:spPr>
          <a:xfrm>
            <a:off x="464607" y="4955442"/>
            <a:ext cx="3675593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На сайтах многих  предприятий разработаны 3D-туры, которые позволяют, в том числе закрытым заводам, демонстрировать свои возможности, особенности производственного цикла. </a:t>
            </a:r>
          </a:p>
        </p:txBody>
      </p:sp>
      <p:pic>
        <p:nvPicPr>
          <p:cNvPr id="2050" name="Picture 2">
            <a:hlinkClick r:id="rId3"/>
            <a:extLst>
              <a:ext uri="{FF2B5EF4-FFF2-40B4-BE49-F238E27FC236}">
                <a16:creationId xmlns:a16="http://schemas.microsoft.com/office/drawing/2014/main" id="{63667D03-46FE-4EF9-A3DA-D265178C8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9687" y="5028514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DB9149C-99F7-41D1-9420-39D7A0F7736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5244" y="5128611"/>
            <a:ext cx="447209" cy="44351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7E4C756-6B9D-49BE-BAA8-6872798C66A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1293" y="5705367"/>
            <a:ext cx="491160" cy="49116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001AA0D-F56C-41EF-BA82-8FB5B21CAE6D}"/>
              </a:ext>
            </a:extLst>
          </p:cNvPr>
          <p:cNvSpPr txBox="1"/>
          <p:nvPr/>
        </p:nvSpPr>
        <p:spPr>
          <a:xfrm>
            <a:off x="4447678" y="6230163"/>
            <a:ext cx="186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i="1" dirty="0"/>
              <a:t>Промышленный туризм в Беларуси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8A44830-B5D4-4343-8E7B-51C75B871EA1}"/>
              </a:ext>
            </a:extLst>
          </p:cNvPr>
          <p:cNvSpPr/>
          <p:nvPr/>
        </p:nvSpPr>
        <p:spPr>
          <a:xfrm>
            <a:off x="6622660" y="2499233"/>
            <a:ext cx="5319945" cy="239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Этот конкурс позволяет выявить способных, одаренных ребят в различных сферах деятельности – промышленном производстве, здравоохранении, общественных науках.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За это время в нем приняли участие более </a:t>
            </a:r>
            <a:br>
              <a:rPr lang="ru-RU" dirty="0"/>
            </a:br>
            <a:r>
              <a:rPr lang="ru-RU" b="1" dirty="0"/>
              <a:t>18 тысяч одаренных ребят</a:t>
            </a:r>
            <a:r>
              <a:rPr lang="ru-RU" dirty="0"/>
              <a:t>. 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b="1" dirty="0"/>
              <a:t>Каждый пятый проект </a:t>
            </a:r>
            <a:r>
              <a:rPr lang="ru-RU" dirty="0"/>
              <a:t>за весь период проведения конкурса </a:t>
            </a:r>
            <a:r>
              <a:rPr lang="ru-RU" u="sng" dirty="0"/>
              <a:t>реализован на практике, в производстве</a:t>
            </a:r>
            <a:r>
              <a:rPr lang="ru-RU" dirty="0"/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EDE4BF6-0E90-41C5-8EE4-8984EB634C02}"/>
              </a:ext>
            </a:extLst>
          </p:cNvPr>
          <p:cNvSpPr txBox="1"/>
          <p:nvPr/>
        </p:nvSpPr>
        <p:spPr>
          <a:xfrm>
            <a:off x="6622660" y="4890825"/>
            <a:ext cx="52986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15 ноября 2022 г. </a:t>
            </a:r>
            <a:r>
              <a:rPr lang="ru-RU" dirty="0"/>
              <a:t>открыта регистрация на участие в 12-м сезоне.</a:t>
            </a:r>
          </a:p>
        </p:txBody>
      </p:sp>
      <p:pic>
        <p:nvPicPr>
          <p:cNvPr id="2052" name="Picture 4" descr="100 идей для Беларуси (конкурс) |">
            <a:extLst>
              <a:ext uri="{FF2B5EF4-FFF2-40B4-BE49-F238E27FC236}">
                <a16:creationId xmlns:a16="http://schemas.microsoft.com/office/drawing/2014/main" id="{6DD22616-9432-41A3-8AD5-53125BD70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4995" y="5572124"/>
            <a:ext cx="1563595" cy="113116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BED76AE2-2500-4866-8258-5D0E379391E2}"/>
              </a:ext>
            </a:extLst>
          </p:cNvPr>
          <p:cNvSpPr/>
          <p:nvPr/>
        </p:nvSpPr>
        <p:spPr>
          <a:xfrm>
            <a:off x="8386111" y="1261831"/>
            <a:ext cx="353520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В феврале 2022 года проходил финал 11-го сезона республиканского проекта «</a:t>
            </a:r>
            <a:r>
              <a:rPr lang="ru-RU" b="1" dirty="0"/>
              <a:t>100 идей для Беларуси</a:t>
            </a:r>
            <a:r>
              <a:rPr lang="ru-RU" dirty="0"/>
              <a:t>». 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F970EED-0660-46A5-AC02-98A20148AEB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1499" y="1338281"/>
            <a:ext cx="1537091" cy="1124477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6" name="Рисунок 5">
            <a:hlinkClick r:id="rId11"/>
            <a:extLst>
              <a:ext uri="{FF2B5EF4-FFF2-40B4-BE49-F238E27FC236}">
                <a16:creationId xmlns:a16="http://schemas.microsoft.com/office/drawing/2014/main" id="{04AF0828-93F9-4443-9A85-A5A5BCEC135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57615" y="5534246"/>
            <a:ext cx="1190625" cy="119062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67E244D-30DE-4AFB-832C-8739EB715A4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1662" y="5682848"/>
            <a:ext cx="447209" cy="44351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C0AA23F-478F-492E-B29C-1F03F0894A6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0743">
            <a:off x="8760064" y="6246647"/>
            <a:ext cx="491160" cy="49116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FAA0439-A0D9-4404-BC8B-AD8DDAF63C9F}"/>
              </a:ext>
            </a:extLst>
          </p:cNvPr>
          <p:cNvSpPr txBox="1"/>
          <p:nvPr/>
        </p:nvSpPr>
        <p:spPr>
          <a:xfrm>
            <a:off x="10492654" y="6092661"/>
            <a:ext cx="1623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/>
              <a:t>Страница проекта </a:t>
            </a:r>
            <a:r>
              <a:rPr lang="ru-RU" sz="1200" b="0" i="1" dirty="0">
                <a:solidFill>
                  <a:srgbClr val="222222"/>
                </a:solidFill>
                <a:effectLst/>
                <a:latin typeface="Calibri" panose="020F0502020204030204" pitchFamily="34" charset="0"/>
              </a:rPr>
              <a:t>ВКонтакте</a:t>
            </a:r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747495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9</a:t>
            </a:fld>
            <a:endParaRPr lang="x-none" dirty="0"/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2EE077C-493D-4C21-B5B8-523D84A10593}"/>
              </a:ext>
            </a:extLst>
          </p:cNvPr>
          <p:cNvCxnSpPr>
            <a:cxnSpLocks/>
          </p:cNvCxnSpPr>
          <p:nvPr/>
        </p:nvCxnSpPr>
        <p:spPr>
          <a:xfrm>
            <a:off x="455203" y="0"/>
            <a:ext cx="0" cy="92322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9">
            <a:extLst>
              <a:ext uri="{FF2B5EF4-FFF2-40B4-BE49-F238E27FC236}">
                <a16:creationId xmlns:a16="http://schemas.microsoft.com/office/drawing/2014/main" id="{D3E1E1D0-2885-4476-8BE5-1F56F7DF4DF9}"/>
              </a:ext>
            </a:extLst>
          </p:cNvPr>
          <p:cNvSpPr txBox="1">
            <a:spLocks/>
          </p:cNvSpPr>
          <p:nvPr/>
        </p:nvSpPr>
        <p:spPr>
          <a:xfrm>
            <a:off x="455203" y="469920"/>
            <a:ext cx="6529797" cy="606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Беларусь — «страна большой химии»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24263C2-C875-4742-89DF-BB27418E0BD0}"/>
              </a:ext>
            </a:extLst>
          </p:cNvPr>
          <p:cNvSpPr/>
          <p:nvPr/>
        </p:nvSpPr>
        <p:spPr>
          <a:xfrm>
            <a:off x="5806882" y="1245239"/>
            <a:ext cx="6135723" cy="333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u="sng" dirty="0"/>
              <a:t>Основные отрасли химической промышленности Беларуси: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b="1" dirty="0"/>
              <a:t>горно-химическая</a:t>
            </a:r>
            <a:r>
              <a:rPr lang="ru-RU" dirty="0"/>
              <a:t> (производство калийных удобрений);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b="1" dirty="0"/>
              <a:t>нефтехимическая</a:t>
            </a:r>
            <a:r>
              <a:rPr lang="ru-RU" dirty="0"/>
              <a:t> (переработка нефти); 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b="1" dirty="0"/>
              <a:t>основная химия </a:t>
            </a:r>
            <a:r>
              <a:rPr lang="ru-RU" dirty="0"/>
              <a:t>(производство минеральных удобрений, химических волокон и нитей, синтетических смол и пластических масс, резинотехнических изделий и др.).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sz="800" dirty="0"/>
              <a:t> 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Химические вещества и химические технологии используются не только непосредственно в химической промышленности, но и в производстве стекла, керамики, бумаги, красок, металлических покрытий и во многих других промышленных процессах.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24263C2-C875-4742-89DF-BB27418E0BD0}"/>
              </a:ext>
            </a:extLst>
          </p:cNvPr>
          <p:cNvSpPr/>
          <p:nvPr/>
        </p:nvSpPr>
        <p:spPr>
          <a:xfrm>
            <a:off x="414171" y="4174514"/>
            <a:ext cx="5199762" cy="241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Республику Беларусь часто называют </a:t>
            </a:r>
            <a:r>
              <a:rPr lang="ru-RU" b="1" dirty="0"/>
              <a:t>«страной большой химии».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Такой она стала в 60–70-е годы ХХ века, когда усилиями политиков и ученых, инженеров и строителей в стране появились мощные химические предприятия, научно-исследовательские институты и высшие учебные заведения, готовящие химиков-исследователей и химиков-технологов.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EEB194-0061-4C0A-91A1-35B1C6B9BFBE}"/>
              </a:ext>
            </a:extLst>
          </p:cNvPr>
          <p:cNvSpPr txBox="1"/>
          <p:nvPr/>
        </p:nvSpPr>
        <p:spPr>
          <a:xfrm>
            <a:off x="7910648" y="4682870"/>
            <a:ext cx="4031957" cy="183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Крупнейшие нефтехимические предприятия Республики Беларусь, которые осуществляют производство кокса, продуктов нефтепереработки, химических продуктов, резиновых и пластмассовых изделий, объединяет </a:t>
            </a:r>
            <a:r>
              <a:rPr lang="ru-RU" b="1" dirty="0"/>
              <a:t>концерн «Белнефтехим»</a:t>
            </a:r>
            <a:r>
              <a:rPr lang="ru-RU" dirty="0"/>
              <a:t>.</a:t>
            </a:r>
          </a:p>
        </p:txBody>
      </p:sp>
      <p:pic>
        <p:nvPicPr>
          <p:cNvPr id="3074" name="Picture 2" descr="Отзывы о Компании Нью Арт – креативное и рекламное event агентство в Минске  | Страница 2">
            <a:extLst>
              <a:ext uri="{FF2B5EF4-FFF2-40B4-BE49-F238E27FC236}">
                <a16:creationId xmlns:a16="http://schemas.microsoft.com/office/drawing/2014/main" id="{58832F3F-36B0-42BF-830E-41376A4D1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6882" y="4629477"/>
            <a:ext cx="1910817" cy="1910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6B06C9-5C06-4E74-95E6-B7F459ED9A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39" y="1393214"/>
            <a:ext cx="49244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8636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9960</TotalTime>
  <Words>2172</Words>
  <Application>Microsoft Office PowerPoint</Application>
  <PresentationFormat>Широкоэкранный</PresentationFormat>
  <Paragraphs>147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Calibri Light</vt:lpstr>
      <vt:lpstr>Arial Black</vt:lpstr>
      <vt:lpstr>Arial</vt:lpstr>
      <vt:lpstr>Calibri</vt:lpstr>
      <vt:lpstr>Тема Office</vt:lpstr>
      <vt:lpstr>ПРОЕКТ  «Школа Активного Гражданина»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Харевич</dc:creator>
  <cp:lastModifiedBy>Сергей Хмарский</cp:lastModifiedBy>
  <cp:revision>622</cp:revision>
  <cp:lastPrinted>2018-12-07T06:48:34Z</cp:lastPrinted>
  <dcterms:created xsi:type="dcterms:W3CDTF">2018-12-03T10:14:15Z</dcterms:created>
  <dcterms:modified xsi:type="dcterms:W3CDTF">2022-11-23T07:05:56Z</dcterms:modified>
</cp:coreProperties>
</file>